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53" autoAdjust="0"/>
    <p:restoredTop sz="94660"/>
  </p:normalViewPr>
  <p:slideViewPr>
    <p:cSldViewPr>
      <p:cViewPr>
        <p:scale>
          <a:sx n="71" d="100"/>
          <a:sy n="71" d="100"/>
        </p:scale>
        <p:origin x="-2832" y="-11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47FE8-FCB0-4898-AD79-39CC084509B7}" type="datetimeFigureOut">
              <a:rPr lang="es-MX" smtClean="0"/>
              <a:pPr/>
              <a:t>17/02/2016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1694-0831-4104-A8B0-6E62A17C5E6D}" type="slidenum">
              <a:rPr lang="es-MX" smtClean="0"/>
              <a:pPr/>
              <a:t>‹N°›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77596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47FE8-FCB0-4898-AD79-39CC084509B7}" type="datetimeFigureOut">
              <a:rPr lang="es-MX" smtClean="0"/>
              <a:pPr/>
              <a:t>17/02/2016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1694-0831-4104-A8B0-6E62A17C5E6D}" type="slidenum">
              <a:rPr lang="es-MX" smtClean="0"/>
              <a:pPr/>
              <a:t>‹N°›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813852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47FE8-FCB0-4898-AD79-39CC084509B7}" type="datetimeFigureOut">
              <a:rPr lang="es-MX" smtClean="0"/>
              <a:pPr/>
              <a:t>17/02/2016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1694-0831-4104-A8B0-6E62A17C5E6D}" type="slidenum">
              <a:rPr lang="es-MX" smtClean="0"/>
              <a:pPr/>
              <a:t>‹N°›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35197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47FE8-FCB0-4898-AD79-39CC084509B7}" type="datetimeFigureOut">
              <a:rPr lang="es-MX" smtClean="0"/>
              <a:pPr/>
              <a:t>17/02/2016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1694-0831-4104-A8B0-6E62A17C5E6D}" type="slidenum">
              <a:rPr lang="es-MX" smtClean="0"/>
              <a:pPr/>
              <a:t>‹N°›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69794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47FE8-FCB0-4898-AD79-39CC084509B7}" type="datetimeFigureOut">
              <a:rPr lang="es-MX" smtClean="0"/>
              <a:pPr/>
              <a:t>17/02/2016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1694-0831-4104-A8B0-6E62A17C5E6D}" type="slidenum">
              <a:rPr lang="es-MX" smtClean="0"/>
              <a:pPr/>
              <a:t>‹N°›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835698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47FE8-FCB0-4898-AD79-39CC084509B7}" type="datetimeFigureOut">
              <a:rPr lang="es-MX" smtClean="0"/>
              <a:pPr/>
              <a:t>17/02/2016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1694-0831-4104-A8B0-6E62A17C5E6D}" type="slidenum">
              <a:rPr lang="es-MX" smtClean="0"/>
              <a:pPr/>
              <a:t>‹N°›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61495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47FE8-FCB0-4898-AD79-39CC084509B7}" type="datetimeFigureOut">
              <a:rPr lang="es-MX" smtClean="0"/>
              <a:pPr/>
              <a:t>17/02/2016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1694-0831-4104-A8B0-6E62A17C5E6D}" type="slidenum">
              <a:rPr lang="es-MX" smtClean="0"/>
              <a:pPr/>
              <a:t>‹N°›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15769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47FE8-FCB0-4898-AD79-39CC084509B7}" type="datetimeFigureOut">
              <a:rPr lang="es-MX" smtClean="0"/>
              <a:pPr/>
              <a:t>17/02/2016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1694-0831-4104-A8B0-6E62A17C5E6D}" type="slidenum">
              <a:rPr lang="es-MX" smtClean="0"/>
              <a:pPr/>
              <a:t>‹N°›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527109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47FE8-FCB0-4898-AD79-39CC084509B7}" type="datetimeFigureOut">
              <a:rPr lang="es-MX" smtClean="0"/>
              <a:pPr/>
              <a:t>17/02/2016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1694-0831-4104-A8B0-6E62A17C5E6D}" type="slidenum">
              <a:rPr lang="es-MX" smtClean="0"/>
              <a:pPr/>
              <a:t>‹N°›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90552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47FE8-FCB0-4898-AD79-39CC084509B7}" type="datetimeFigureOut">
              <a:rPr lang="es-MX" smtClean="0"/>
              <a:pPr/>
              <a:t>17/02/2016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1694-0831-4104-A8B0-6E62A17C5E6D}" type="slidenum">
              <a:rPr lang="es-MX" smtClean="0"/>
              <a:pPr/>
              <a:t>‹N°›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213827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47FE8-FCB0-4898-AD79-39CC084509B7}" type="datetimeFigureOut">
              <a:rPr lang="es-MX" smtClean="0"/>
              <a:pPr/>
              <a:t>17/02/2016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71694-0831-4104-A8B0-6E62A17C5E6D}" type="slidenum">
              <a:rPr lang="es-MX" smtClean="0"/>
              <a:pPr/>
              <a:t>‹N°›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68262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47FE8-FCB0-4898-AD79-39CC084509B7}" type="datetimeFigureOut">
              <a:rPr lang="es-MX" smtClean="0"/>
              <a:pPr/>
              <a:t>17/02/2016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71694-0831-4104-A8B0-6E62A17C5E6D}" type="slidenum">
              <a:rPr lang="es-MX" smtClean="0"/>
              <a:pPr/>
              <a:t>‹N°›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670988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30" y="-13491"/>
            <a:ext cx="9073008" cy="1321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CuadroTexto"/>
          <p:cNvSpPr txBox="1"/>
          <p:nvPr/>
        </p:nvSpPr>
        <p:spPr>
          <a:xfrm>
            <a:off x="2771800" y="938048"/>
            <a:ext cx="3456384" cy="4616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dobe Caslon Pro Bold" pitchFamily="18" charset="0"/>
              </a:rPr>
              <a:t>Automotive Cluster</a:t>
            </a:r>
            <a:endParaRPr lang="en-US" sz="2400" dirty="0">
              <a:latin typeface="Adobe Caslon Pro Bold" pitchFamily="18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493" y="1739374"/>
            <a:ext cx="8540599" cy="2031325"/>
          </a:xfrm>
          <a:prstGeom prst="rect">
            <a:avLst/>
          </a:prstGeom>
          <a:noFill/>
        </p:spPr>
        <p:txBody>
          <a:bodyPr wrap="square" numCol="2" spcCol="180000" rtlCol="0">
            <a:spAutoFit/>
          </a:bodyPr>
          <a:lstStyle/>
          <a:p>
            <a:pPr algn="just"/>
            <a:r>
              <a:rPr lang="en-US" sz="1400" dirty="0" smtClean="0">
                <a:latin typeface="Adobe Caslon Pro" pitchFamily="18" charset="0"/>
              </a:rPr>
              <a:t>This cluster is formed by more than </a:t>
            </a:r>
            <a:r>
              <a:rPr lang="en-US" sz="1400" b="1" dirty="0" smtClean="0">
                <a:latin typeface="Adobe Caslon Pro" pitchFamily="18" charset="0"/>
              </a:rPr>
              <a:t>50 organizations.</a:t>
            </a:r>
            <a:r>
              <a:rPr lang="en-US" sz="1400" dirty="0" smtClean="0">
                <a:latin typeface="Adobe Caslon Pro" pitchFamily="18" charset="0"/>
              </a:rPr>
              <a:t> </a:t>
            </a:r>
            <a:r>
              <a:rPr lang="en-US" sz="1400" dirty="0">
                <a:latin typeface="Adobe Caslon Pro" pitchFamily="18" charset="0"/>
              </a:rPr>
              <a:t>I</a:t>
            </a:r>
            <a:r>
              <a:rPr lang="en-US" sz="1400" dirty="0" smtClean="0">
                <a:latin typeface="Adobe Caslon Pro" pitchFamily="18" charset="0"/>
              </a:rPr>
              <a:t>t tries to promote both infrastructure and international presence by focusing in four main objectives: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dobe Caslon Pro" pitchFamily="18" charset="0"/>
              </a:rPr>
              <a:t>Development of human talent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dobe Caslon Pro" pitchFamily="18" charset="0"/>
              </a:rPr>
              <a:t>Local </a:t>
            </a:r>
            <a:r>
              <a:rPr lang="en-US" sz="1400" dirty="0">
                <a:latin typeface="Adobe Caslon Pro" pitchFamily="18" charset="0"/>
              </a:rPr>
              <a:t>s</a:t>
            </a:r>
            <a:r>
              <a:rPr lang="en-US" sz="1400" dirty="0" smtClean="0">
                <a:latin typeface="Adobe Caslon Pro" pitchFamily="18" charset="0"/>
              </a:rPr>
              <a:t>upply chains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dobe Caslon Pro" pitchFamily="18" charset="0"/>
              </a:rPr>
              <a:t>Innovation and  excellence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dobe Caslon Pro" pitchFamily="18" charset="0"/>
              </a:rPr>
              <a:t>Promotion</a:t>
            </a:r>
          </a:p>
          <a:p>
            <a:endParaRPr lang="en-US" sz="1400" dirty="0">
              <a:latin typeface="Adobe Caslon Pro" pitchFamily="18" charset="0"/>
            </a:endParaRPr>
          </a:p>
          <a:p>
            <a:r>
              <a:rPr lang="en-US" sz="1400" dirty="0" smtClean="0">
                <a:latin typeface="Adobe Caslon Pro" pitchFamily="18" charset="0"/>
              </a:rPr>
              <a:t/>
            </a:r>
            <a:br>
              <a:rPr lang="en-US" sz="1400" dirty="0" smtClean="0">
                <a:latin typeface="Adobe Caslon Pro" pitchFamily="18" charset="0"/>
              </a:rPr>
            </a:br>
            <a:r>
              <a:rPr lang="en-US" sz="1400" dirty="0" smtClean="0">
                <a:latin typeface="Adobe Caslon Pro" pitchFamily="18" charset="0"/>
              </a:rPr>
              <a:t>The main processes in which the cluster specializes are: injection molding, die-casting, </a:t>
            </a:r>
            <a:r>
              <a:rPr lang="en-US" sz="1400" dirty="0">
                <a:latin typeface="Adobe Caslon Pro" pitchFamily="18" charset="0"/>
              </a:rPr>
              <a:t> </a:t>
            </a:r>
            <a:r>
              <a:rPr lang="en-US" sz="1400" dirty="0" smtClean="0">
                <a:latin typeface="Adobe Caslon Pro" pitchFamily="18" charset="0"/>
              </a:rPr>
              <a:t>urethane molding, assembly &amp; testing and gravity casting. </a:t>
            </a:r>
          </a:p>
          <a:p>
            <a:endParaRPr lang="en-US" sz="1400" dirty="0">
              <a:latin typeface="Adobe Caslon Pro" pitchFamily="18" charset="0"/>
            </a:endParaRPr>
          </a:p>
          <a:p>
            <a:r>
              <a:rPr lang="en-US" sz="1400" dirty="0" smtClean="0">
                <a:latin typeface="Adobe Caslon Pro" pitchFamily="18" charset="0"/>
              </a:rPr>
              <a:t>It is estimated that  80% of a vehicle is assembled in Chihuahua,  is done by the cluster member</a:t>
            </a:r>
            <a:r>
              <a:rPr lang="en-US" sz="1600" dirty="0" smtClean="0">
                <a:latin typeface="Adobe Caslon Pro" pitchFamily="18" charset="0"/>
              </a:rPr>
              <a:t>s. </a:t>
            </a:r>
            <a:r>
              <a:rPr lang="en-US" sz="1400" dirty="0" smtClean="0">
                <a:latin typeface="Adobe Caslon Pro" pitchFamily="18" charset="0"/>
              </a:rPr>
              <a:t> </a:t>
            </a:r>
          </a:p>
          <a:p>
            <a:endParaRPr lang="en-US" sz="1600" dirty="0" smtClean="0">
              <a:latin typeface="Adobe Caslon Pro" pitchFamily="18" charset="0"/>
            </a:endParaRPr>
          </a:p>
        </p:txBody>
      </p:sp>
      <p:grpSp>
        <p:nvGrpSpPr>
          <p:cNvPr id="3" name="2 Grupo"/>
          <p:cNvGrpSpPr/>
          <p:nvPr/>
        </p:nvGrpSpPr>
        <p:grpSpPr>
          <a:xfrm>
            <a:off x="199024" y="1321012"/>
            <a:ext cx="8621152" cy="2061162"/>
            <a:chOff x="199024" y="1321012"/>
            <a:chExt cx="8621152" cy="2061162"/>
          </a:xfrm>
        </p:grpSpPr>
        <p:sp>
          <p:nvSpPr>
            <p:cNvPr id="40" name="39 Rectángulo"/>
            <p:cNvSpPr/>
            <p:nvPr/>
          </p:nvSpPr>
          <p:spPr>
            <a:xfrm>
              <a:off x="225394" y="1321012"/>
              <a:ext cx="8594782" cy="377903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41" name="40 Conector recto"/>
            <p:cNvCxnSpPr/>
            <p:nvPr/>
          </p:nvCxnSpPr>
          <p:spPr>
            <a:xfrm>
              <a:off x="242365" y="1334075"/>
              <a:ext cx="0" cy="204809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43 Conector recto"/>
            <p:cNvCxnSpPr/>
            <p:nvPr/>
          </p:nvCxnSpPr>
          <p:spPr>
            <a:xfrm>
              <a:off x="8795156" y="1334075"/>
              <a:ext cx="0" cy="204809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45 Conector recto"/>
            <p:cNvCxnSpPr/>
            <p:nvPr/>
          </p:nvCxnSpPr>
          <p:spPr>
            <a:xfrm flipV="1">
              <a:off x="241494" y="3382172"/>
              <a:ext cx="8553662" cy="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1" name="50 CuadroTexto"/>
            <p:cNvSpPr txBox="1"/>
            <p:nvPr/>
          </p:nvSpPr>
          <p:spPr>
            <a:xfrm>
              <a:off x="199024" y="1360201"/>
              <a:ext cx="4035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Adobe Caslon Pro" pitchFamily="18" charset="0"/>
                </a:rPr>
                <a:t>Chihuahua’s Automotive Cluster</a:t>
              </a:r>
              <a:endParaRPr lang="en-US" sz="2000" dirty="0">
                <a:solidFill>
                  <a:schemeClr val="bg1"/>
                </a:solidFill>
                <a:latin typeface="Adobe Caslon Pro" pitchFamily="18" charset="0"/>
              </a:endParaRPr>
            </a:p>
          </p:txBody>
        </p:sp>
        <p:cxnSp>
          <p:nvCxnSpPr>
            <p:cNvPr id="52" name="51 Conector recto"/>
            <p:cNvCxnSpPr/>
            <p:nvPr/>
          </p:nvCxnSpPr>
          <p:spPr>
            <a:xfrm flipH="1">
              <a:off x="4506067" y="1509963"/>
              <a:ext cx="23088" cy="1872209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16 CuadroTexto"/>
          <p:cNvSpPr txBox="1"/>
          <p:nvPr/>
        </p:nvSpPr>
        <p:spPr>
          <a:xfrm>
            <a:off x="271572" y="3878911"/>
            <a:ext cx="8548899" cy="523220"/>
          </a:xfrm>
          <a:prstGeom prst="rect">
            <a:avLst/>
          </a:prstGeom>
          <a:noFill/>
        </p:spPr>
        <p:txBody>
          <a:bodyPr wrap="square" numCol="1" spcCol="144000" rtlCol="0">
            <a:spAutoFit/>
          </a:bodyPr>
          <a:lstStyle/>
          <a:p>
            <a:pPr algn="just"/>
            <a:r>
              <a:rPr lang="en-US" sz="1400" dirty="0" smtClean="0">
                <a:latin typeface="Adobe Caslon Pro" pitchFamily="18" charset="0"/>
              </a:rPr>
              <a:t>The cluster is formed by more than </a:t>
            </a:r>
            <a:r>
              <a:rPr lang="en-US" sz="1400" b="1" dirty="0" smtClean="0">
                <a:latin typeface="Adobe Caslon Pro" pitchFamily="18" charset="0"/>
              </a:rPr>
              <a:t>50 organizations</a:t>
            </a:r>
            <a:r>
              <a:rPr lang="en-US" sz="1400" dirty="0" smtClean="0">
                <a:latin typeface="Adobe Caslon Pro" pitchFamily="18" charset="0"/>
              </a:rPr>
              <a:t> from the academy, private sector and government. </a:t>
            </a:r>
            <a:r>
              <a:rPr lang="en-US" sz="1400" dirty="0">
                <a:latin typeface="Adobe Caslon Pro" pitchFamily="18" charset="0"/>
              </a:rPr>
              <a:t> </a:t>
            </a:r>
            <a:r>
              <a:rPr lang="en-US" sz="1400" dirty="0" smtClean="0">
                <a:latin typeface="Adobe Caslon Pro" pitchFamily="18" charset="0"/>
              </a:rPr>
              <a:t>One of the keys to success for this automotive cluster is its organizational process: 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225690" y="3501008"/>
            <a:ext cx="8594782" cy="37790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9" name="18 Conector recto"/>
          <p:cNvCxnSpPr/>
          <p:nvPr/>
        </p:nvCxnSpPr>
        <p:spPr>
          <a:xfrm>
            <a:off x="254557" y="3513402"/>
            <a:ext cx="17015" cy="301910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flipH="1">
            <a:off x="8795792" y="3513402"/>
            <a:ext cx="298" cy="298253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V="1">
            <a:off x="271572" y="6495935"/>
            <a:ext cx="8523584" cy="243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22 CuadroTexto"/>
          <p:cNvSpPr txBox="1"/>
          <p:nvPr/>
        </p:nvSpPr>
        <p:spPr>
          <a:xfrm>
            <a:off x="271572" y="3549978"/>
            <a:ext cx="60027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>
                <a:solidFill>
                  <a:schemeClr val="bg1"/>
                </a:solidFill>
                <a:latin typeface="Adobe Caslon Pro" pitchFamily="18" charset="0"/>
              </a:rPr>
              <a:t>CLAUT</a:t>
            </a:r>
            <a:r>
              <a:rPr lang="es-MX" sz="2000" dirty="0">
                <a:solidFill>
                  <a:schemeClr val="bg1"/>
                </a:solidFill>
                <a:latin typeface="Adobe Caslon Pro" pitchFamily="18" charset="0"/>
              </a:rPr>
              <a:t> (</a:t>
            </a:r>
            <a:r>
              <a:rPr lang="es-MX" sz="2000" dirty="0" err="1">
                <a:solidFill>
                  <a:schemeClr val="bg1"/>
                </a:solidFill>
                <a:latin typeface="Adobe Caslon Pro" pitchFamily="18" charset="0"/>
              </a:rPr>
              <a:t>Cluster</a:t>
            </a:r>
            <a:r>
              <a:rPr lang="es-MX" sz="2000" dirty="0">
                <a:solidFill>
                  <a:schemeClr val="bg1"/>
                </a:solidFill>
                <a:latin typeface="Adobe Caslon Pro" pitchFamily="18" charset="0"/>
              </a:rPr>
              <a:t> Automotriz  de  Nuevo León)  </a:t>
            </a:r>
          </a:p>
        </p:txBody>
      </p:sp>
      <p:cxnSp>
        <p:nvCxnSpPr>
          <p:cNvPr id="24" name="23 Conector recto"/>
          <p:cNvCxnSpPr/>
          <p:nvPr/>
        </p:nvCxnSpPr>
        <p:spPr>
          <a:xfrm flipH="1" flipV="1">
            <a:off x="284465" y="5037662"/>
            <a:ext cx="8510691" cy="358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CuadroTexto"/>
          <p:cNvSpPr txBox="1"/>
          <p:nvPr/>
        </p:nvSpPr>
        <p:spPr>
          <a:xfrm>
            <a:off x="306985" y="5071243"/>
            <a:ext cx="8225456" cy="2462213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sz="1400" b="1" dirty="0" smtClean="0">
                <a:latin typeface="Adobe Caslon Pro" pitchFamily="18" charset="0"/>
              </a:rPr>
              <a:t>Main Projects:</a:t>
            </a:r>
            <a:endParaRPr lang="en-US" sz="1400" b="1" dirty="0">
              <a:latin typeface="Adobe Caslon Pro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dobe Caslon Pro" pitchFamily="18" charset="0"/>
              </a:rPr>
              <a:t>Training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dobe Caslon Pro" pitchFamily="18" charset="0"/>
              </a:rPr>
              <a:t>Competitiveness Standards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dobe Caslon Pro" pitchFamily="18" charset="0"/>
              </a:rPr>
              <a:t>Workshops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dobe Caslon Pro" pitchFamily="18" charset="0"/>
              </a:rPr>
              <a:t>Efficiency Upgrades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dobe Caslon Pro" pitchFamily="18" charset="0"/>
              </a:rPr>
              <a:t>Benchmarking</a:t>
            </a:r>
            <a:br>
              <a:rPr lang="en-US" sz="1400" dirty="0" smtClean="0">
                <a:latin typeface="Adobe Caslon Pro" pitchFamily="18" charset="0"/>
              </a:rPr>
            </a:br>
            <a:r>
              <a:rPr lang="en-US" sz="1400" dirty="0" smtClean="0">
                <a:latin typeface="Adobe Caslon Pro" pitchFamily="18" charset="0"/>
              </a:rPr>
              <a:t/>
            </a:r>
            <a:br>
              <a:rPr lang="en-US" sz="1400" dirty="0" smtClean="0">
                <a:latin typeface="Adobe Caslon Pro" pitchFamily="18" charset="0"/>
              </a:rPr>
            </a:br>
            <a:r>
              <a:rPr lang="en-US" sz="1400" dirty="0" smtClean="0">
                <a:latin typeface="Adobe Caslon Pro" pitchFamily="18" charset="0"/>
              </a:rPr>
              <a:t/>
            </a:r>
            <a:br>
              <a:rPr lang="en-US" sz="1400" dirty="0" smtClean="0">
                <a:latin typeface="Adobe Caslon Pro" pitchFamily="18" charset="0"/>
              </a:rPr>
            </a:br>
            <a:r>
              <a:rPr lang="en-US" sz="1400" dirty="0" smtClean="0">
                <a:latin typeface="Adobe Caslon Pro" pitchFamily="18" charset="0"/>
              </a:rPr>
              <a:t/>
            </a:r>
            <a:br>
              <a:rPr lang="en-US" sz="1400" dirty="0" smtClean="0">
                <a:latin typeface="Adobe Caslon Pro" pitchFamily="18" charset="0"/>
              </a:rPr>
            </a:br>
            <a:r>
              <a:rPr lang="en-US" sz="1400" dirty="0" smtClean="0">
                <a:latin typeface="Adobe Caslon Pro" pitchFamily="18" charset="0"/>
              </a:rPr>
              <a:t/>
            </a:r>
            <a:br>
              <a:rPr lang="en-US" sz="1400" dirty="0" smtClean="0">
                <a:latin typeface="Adobe Caslon Pro" pitchFamily="18" charset="0"/>
              </a:rPr>
            </a:br>
            <a:endParaRPr lang="en-US" sz="1400" dirty="0" smtClean="0">
              <a:latin typeface="Adobe Caslon Pro" pitchFamily="18" charset="0"/>
            </a:endParaRPr>
          </a:p>
          <a:p>
            <a:r>
              <a:rPr lang="en-US" sz="1400" b="1" dirty="0" smtClean="0">
                <a:latin typeface="Adobe Caslon Pro" pitchFamily="18" charset="0"/>
              </a:rPr>
              <a:t>Innovation:</a:t>
            </a:r>
            <a:endParaRPr lang="en-US" sz="1400" b="1" dirty="0">
              <a:latin typeface="Adobe Caslon Pro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dobe Caslon Pro" pitchFamily="18" charset="0"/>
              </a:rPr>
              <a:t>Strategic innovation </a:t>
            </a:r>
            <a:r>
              <a:rPr lang="en-US" sz="1400" dirty="0" smtClean="0">
                <a:latin typeface="Adobe Caslon Pro" pitchFamily="18" charset="0"/>
              </a:rPr>
              <a:t>talent</a:t>
            </a:r>
            <a:endParaRPr lang="en-US" sz="1400" dirty="0">
              <a:latin typeface="Adobe Caslon Pro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dobe Caslon Pro" pitchFamily="18" charset="0"/>
              </a:rPr>
              <a:t>New innovation </a:t>
            </a:r>
            <a:r>
              <a:rPr lang="en-US" sz="1400" dirty="0" smtClean="0">
                <a:latin typeface="Adobe Caslon Pro" pitchFamily="18" charset="0"/>
              </a:rPr>
              <a:t>implementations </a:t>
            </a:r>
            <a:endParaRPr lang="en-US" sz="1400" dirty="0">
              <a:latin typeface="Adobe Caslon Pro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dobe Caslon Pro" pitchFamily="18" charset="0"/>
              </a:rPr>
              <a:t>Cluster </a:t>
            </a:r>
            <a:r>
              <a:rPr lang="en-US" sz="1400" dirty="0" smtClean="0">
                <a:latin typeface="Adobe Caslon Pro" pitchFamily="18" charset="0"/>
              </a:rPr>
              <a:t>mapping</a:t>
            </a:r>
            <a:endParaRPr lang="en-US" sz="1400" dirty="0">
              <a:latin typeface="Adobe Caslon Pro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dobe Caslon Pro" pitchFamily="18" charset="0"/>
              </a:rPr>
              <a:t>Collaborative </a:t>
            </a:r>
            <a:r>
              <a:rPr lang="en-US" sz="1400" dirty="0" smtClean="0">
                <a:latin typeface="Adobe Caslon Pro" pitchFamily="18" charset="0"/>
              </a:rPr>
              <a:t>development</a:t>
            </a:r>
            <a:endParaRPr lang="en-US" dirty="0">
              <a:latin typeface="Adobe Caslon Pro" pitchFamily="18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281784" y="4402131"/>
            <a:ext cx="7530576" cy="738664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dobe Caslon Pro" pitchFamily="18" charset="0"/>
              </a:rPr>
              <a:t>Acquire relevant </a:t>
            </a:r>
            <a:r>
              <a:rPr lang="en-US" sz="1400" dirty="0" smtClean="0">
                <a:latin typeface="Adobe Caslon Pro" pitchFamily="18" charset="0"/>
              </a:rPr>
              <a:t>information</a:t>
            </a:r>
            <a:endParaRPr lang="en-US" sz="1400" dirty="0">
              <a:latin typeface="Adobe Caslon Pro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dobe Caslon Pro" pitchFamily="18" charset="0"/>
              </a:rPr>
              <a:t>Share information to the cluster </a:t>
            </a:r>
            <a:r>
              <a:rPr lang="en-US" sz="1400" dirty="0" smtClean="0">
                <a:latin typeface="Adobe Caslon Pro" pitchFamily="18" charset="0"/>
              </a:rPr>
              <a:t>members</a:t>
            </a:r>
            <a:endParaRPr lang="en-US" sz="1400" dirty="0">
              <a:latin typeface="Adobe Caslon Pro" pitchFamily="18" charset="0"/>
            </a:endParaRPr>
          </a:p>
          <a:p>
            <a:endParaRPr lang="en-US" sz="1400" dirty="0">
              <a:latin typeface="Adobe Caslon Pro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dobe Caslon Pro" pitchFamily="18" charset="0"/>
              </a:rPr>
              <a:t>Synergies identification</a:t>
            </a:r>
            <a:endParaRPr lang="en-US" sz="1400" dirty="0">
              <a:latin typeface="Adobe Caslon Pro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dobe Caslon Pro" pitchFamily="18" charset="0"/>
              </a:rPr>
              <a:t>Evaluate and prioritize the </a:t>
            </a:r>
            <a:r>
              <a:rPr lang="en-US" sz="1400" dirty="0" smtClean="0">
                <a:latin typeface="Adobe Caslon Pro" pitchFamily="18" charset="0"/>
              </a:rPr>
              <a:t>opportunities</a:t>
            </a:r>
            <a:endParaRPr lang="en-US" sz="2000" b="1" dirty="0">
              <a:latin typeface="Adobe Caslo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637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30" y="-13491"/>
            <a:ext cx="9073008" cy="1321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209294" y="1735471"/>
            <a:ext cx="8594782" cy="37790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7" name="6 Conector recto"/>
          <p:cNvCxnSpPr/>
          <p:nvPr/>
        </p:nvCxnSpPr>
        <p:spPr>
          <a:xfrm>
            <a:off x="226265" y="1748534"/>
            <a:ext cx="9155" cy="45607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8779056" y="1748534"/>
            <a:ext cx="0" cy="45607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V="1">
            <a:off x="239328" y="6309318"/>
            <a:ext cx="8539728" cy="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82924" y="1788107"/>
            <a:ext cx="4965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Adobe Caslon Pro" pitchFamily="18" charset="0"/>
              </a:rPr>
              <a:t>Automotive Presence in Guanajuato  (2014)</a:t>
            </a:r>
            <a:endParaRPr lang="en-US" sz="2000" dirty="0">
              <a:solidFill>
                <a:schemeClr val="bg1"/>
              </a:solidFill>
              <a:latin typeface="Adobe Caslon Pro" pitchFamily="18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221973" y="2137056"/>
            <a:ext cx="842493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dobe Caslon Pro" pitchFamily="18" charset="0"/>
              </a:rPr>
              <a:t> Foreign investment has reached more than 2 billion dollars. This investment has triggered the opening of 40 companies in the state and the creation of 14,300 jobs.</a:t>
            </a:r>
            <a:br>
              <a:rPr lang="en-US" dirty="0" smtClean="0">
                <a:latin typeface="Adobe Caslon Pro" pitchFamily="18" charset="0"/>
              </a:rPr>
            </a:br>
            <a:endParaRPr lang="en-US" dirty="0" smtClean="0">
              <a:latin typeface="Adobe Caslon Pro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Adobe Caslon Pro" pitchFamily="18" charset="0"/>
              </a:rPr>
              <a:t>Guanajuato is starting a student exchange program between the University of Guanajuato, University of Hiroshima and Tech University of Nagaoka, in order to teach the students the know-how of Japanese automotive industry. </a:t>
            </a:r>
            <a:r>
              <a:rPr lang="en-US" dirty="0">
                <a:latin typeface="Adobe Caslon Pro" pitchFamily="18" charset="0"/>
              </a:rPr>
              <a:t/>
            </a:r>
            <a:br>
              <a:rPr lang="en-US" dirty="0">
                <a:latin typeface="Adobe Caslon Pro" pitchFamily="18" charset="0"/>
              </a:rPr>
            </a:br>
            <a:endParaRPr lang="en-US" dirty="0" smtClean="0">
              <a:latin typeface="Adobe Caslon Pro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dobe Caslon Pro" pitchFamily="18" charset="0"/>
              </a:rPr>
              <a:t>Guanajuato’s government is promoting the Tech University of Celaya, which will have specialized degrees in the automotive sector.</a:t>
            </a:r>
            <a:br>
              <a:rPr lang="en-US" dirty="0" smtClean="0">
                <a:latin typeface="Adobe Caslon Pro" pitchFamily="18" charset="0"/>
              </a:rPr>
            </a:br>
            <a:endParaRPr lang="en-US" dirty="0" smtClean="0">
              <a:latin typeface="Adobe Caslon Pro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dobe Caslon Pro" pitchFamily="18" charset="0"/>
              </a:rPr>
              <a:t>General Motors will invest 349 millions of dollars in a new production plant in Silao. </a:t>
            </a:r>
            <a:r>
              <a:rPr lang="en-US" dirty="0" smtClean="0">
                <a:latin typeface="Adobe Caslon Pro" pitchFamily="18" charset="0"/>
              </a:rPr>
              <a:t/>
            </a:r>
            <a:br>
              <a:rPr lang="en-US" dirty="0" smtClean="0">
                <a:latin typeface="Adobe Caslon Pro" pitchFamily="18" charset="0"/>
              </a:rPr>
            </a:br>
            <a:endParaRPr lang="en-US" dirty="0" smtClean="0">
              <a:latin typeface="Adobe Caslon Pro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dobe Caslon Pro" pitchFamily="18" charset="0"/>
              </a:rPr>
              <a:t>Mazda opened a production plant in Salamanca in the first quarter of 2014. </a:t>
            </a:r>
            <a:br>
              <a:rPr lang="en-US" dirty="0" smtClean="0">
                <a:latin typeface="Adobe Caslon Pro" pitchFamily="18" charset="0"/>
              </a:rPr>
            </a:br>
            <a:endParaRPr lang="en-US" dirty="0" smtClean="0">
              <a:latin typeface="Adobe Caslon Pro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dobe Caslon Pro" pitchFamily="18" charset="0"/>
              </a:rPr>
              <a:t>Porsche opened a distribution center in Leon</a:t>
            </a:r>
            <a:endParaRPr lang="en-US" dirty="0" smtClean="0">
              <a:latin typeface="Adobe Caslo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80520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1687</TotalTime>
  <Words>146</Words>
  <Application>Microsoft Office PowerPoint</Application>
  <PresentationFormat>Affichage à l'écran (4:3)</PresentationFormat>
  <Paragraphs>36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Tema de Office</vt:lpstr>
      <vt:lpstr>Diapositive 1</vt:lpstr>
      <vt:lpstr>Diapositive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Usuer6</dc:creator>
  <cp:lastModifiedBy>Lowri Brown </cp:lastModifiedBy>
  <cp:revision>85</cp:revision>
  <dcterms:created xsi:type="dcterms:W3CDTF">2014-03-05T17:03:21Z</dcterms:created>
  <dcterms:modified xsi:type="dcterms:W3CDTF">2016-02-17T09:11:49Z</dcterms:modified>
</cp:coreProperties>
</file>