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90" r:id="rId18"/>
    <p:sldId id="286" r:id="rId19"/>
    <p:sldId id="257" r:id="rId20"/>
    <p:sldId id="301" r:id="rId21"/>
    <p:sldId id="291" r:id="rId22"/>
    <p:sldId id="289" r:id="rId2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F41F"/>
    <a:srgbClr val="4CE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880" y="-8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etiennechoupay:Desktop:DOCTORADO:CALL%20FOR%20PAPERS:Wine%20Economics%202015:Tabla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oleObject" Target="Macintosh%20HD:Users:etiennechoupay:Desktop:DOCTORADO:CALL%20FOR%20PAPERS:Wine%20Economics%202015:Tabla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oleObject" Target="Macintosh%20HD:Users:etiennechoupay:Desktop:DOCTORADO:CALL%20FOR%20PAPERS:Wine%20Economics%202015:Tabla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oleObject" Target="Macintosh%20HD:Users:etiennechoupay:Desktop:DOCTORADO:CALL%20FOR%20PAPERS:Wine%20Economics%202015:Tabla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oleObject" Target="Macintosh%20HD:Users:etiennechoupay:Desktop:DOCTORADO:CALL%20FOR%20PAPERS:Wine%20Economics%202015:Tabla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oleObject" Target="Macintosh%20HD:Users:etiennechoupay:Desktop:DOCTORADO:CALL%20FOR%20PAPERS:Wine%20Economics%202015:Tabl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etiennechoupay:Desktop:DOCTORADO:CALL%20FOR%20PAPERS:Wine%20Economics%202015:Tabla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etiennechoupay:Desktop:DOCTORADO:CALL%20FOR%20PAPERS:Wine%20Economics%202015:Tabla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etiennechoupay:Desktop:DOCTORADO:CALL%20FOR%20PAPERS:Wine%20Economics%202015:Tabla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Macintosh%20HD:Users:etiennechoupay:Desktop:DOCTORADO:CALL%20FOR%20PAPERS:Wine%20Economics%202015:Tabla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Macintosh%20HD:Users:etiennechoupay:Desktop:DOCTORADO:CALL%20FOR%20PAPERS:Wine%20Economics%202015:Tabla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oleObject" Target="Macintosh%20HD:Users:etiennechoupay:Desktop:DOCTORADO:CALL%20FOR%20PAPERS:Wine%20Economics%202015:Tabla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oleObject" Target="Macintosh%20HD:Users:etiennechoupay:Desktop:DOCTORADO:CALL%20FOR%20PAPERS:Wine%20Economics%202015:Tabla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oleObject" Target="Macintosh%20HD:Users:etiennechoupay:Desktop:DOCTORADO:CALL%20FOR%20PAPERS:Wine%20Economics%202015:Tabl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Cluster!$B$9:$B$10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Cluster!$C$9:$C$10</c:f>
              <c:numCache>
                <c:formatCode>###0</c:formatCode>
                <c:ptCount val="2"/>
                <c:pt idx="0">
                  <c:v>5.0</c:v>
                </c:pt>
                <c:pt idx="1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Diversificacion!$B$5:$B$8</c:f>
              <c:strCache>
                <c:ptCount val="4"/>
                <c:pt idx="0">
                  <c:v>Disagree</c:v>
                </c:pt>
                <c:pt idx="1">
                  <c:v>Neither agree nor disagree</c:v>
                </c:pt>
                <c:pt idx="2">
                  <c:v>Agree</c:v>
                </c:pt>
                <c:pt idx="3">
                  <c:v>Strongly agree</c:v>
                </c:pt>
              </c:strCache>
            </c:strRef>
          </c:cat>
          <c:val>
            <c:numRef>
              <c:f>Diversificacion!$C$5:$C$8</c:f>
              <c:numCache>
                <c:formatCode>###0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Diversificacion!$B$14:$B$15</c:f>
              <c:strCache>
                <c:ptCount val="2"/>
                <c:pt idx="0">
                  <c:v>Neither agree nor disagree</c:v>
                </c:pt>
                <c:pt idx="1">
                  <c:v>Strongly agree</c:v>
                </c:pt>
              </c:strCache>
            </c:strRef>
          </c:cat>
          <c:val>
            <c:numRef>
              <c:f>Diversificacion!$C$14:$C$15</c:f>
              <c:numCache>
                <c:formatCode>###0</c:formatCode>
                <c:ptCount val="2"/>
                <c:pt idx="0">
                  <c:v>2.0</c:v>
                </c:pt>
                <c:pt idx="1">
                  <c:v>11.0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Diversificacion!$B$21:$B$23</c:f>
              <c:strCache>
                <c:ptCount val="3"/>
                <c:pt idx="0">
                  <c:v>Neither agree nor disagree</c:v>
                </c:pt>
                <c:pt idx="1">
                  <c:v>Agree</c:v>
                </c:pt>
                <c:pt idx="2">
                  <c:v>Strongly agree</c:v>
                </c:pt>
              </c:strCache>
            </c:strRef>
          </c:cat>
          <c:val>
            <c:numRef>
              <c:f>Diversificacion!$C$21:$C$23</c:f>
              <c:numCache>
                <c:formatCode>###0</c:formatCode>
                <c:ptCount val="3"/>
                <c:pt idx="0">
                  <c:v>2.0</c:v>
                </c:pt>
                <c:pt idx="1">
                  <c:v>2.0</c:v>
                </c:pt>
                <c:pt idx="2">
                  <c:v>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Competitividad!$B$5:$B$6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Competitividad!$C$5:$C$6</c:f>
              <c:numCache>
                <c:formatCode>###0</c:formatCode>
                <c:ptCount val="2"/>
                <c:pt idx="0">
                  <c:v>12.0</c:v>
                </c:pt>
                <c:pt idx="1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Gobernanza!$B$4:$B$5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Gobernanza!$C$4:$C$5</c:f>
              <c:numCache>
                <c:formatCode>###0</c:formatCode>
                <c:ptCount val="2"/>
                <c:pt idx="0">
                  <c:v>7.0</c:v>
                </c:pt>
                <c:pt idx="1">
                  <c:v>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Cluster!$B$4</c:f>
              <c:strCache>
                <c:ptCount val="1"/>
                <c:pt idx="0">
                  <c:v>NO</c:v>
                </c:pt>
              </c:strCache>
            </c:strRef>
          </c:cat>
          <c:val>
            <c:numRef>
              <c:f>Cluster!$C$4</c:f>
              <c:numCache>
                <c:formatCode>###0</c:formatCode>
                <c:ptCount val="1"/>
                <c:pt idx="0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Cluster!$B$17:$B$18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Cluster!$C$17:$C$18</c:f>
              <c:numCache>
                <c:formatCode>###0</c:formatCode>
                <c:ptCount val="2"/>
                <c:pt idx="0">
                  <c:v>5.0</c:v>
                </c:pt>
                <c:pt idx="1">
                  <c:v>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Confianza!$B$4:$B$5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Confianza!$C$4:$C$5</c:f>
              <c:numCache>
                <c:formatCode>###0</c:formatCode>
                <c:ptCount val="2"/>
                <c:pt idx="0">
                  <c:v>3.0</c:v>
                </c:pt>
                <c:pt idx="1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Confianza!$B$10:$B$11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Confianza!$C$10:$C$11</c:f>
              <c:numCache>
                <c:formatCode>###0</c:formatCode>
                <c:ptCount val="2"/>
                <c:pt idx="0">
                  <c:v>8.0</c:v>
                </c:pt>
                <c:pt idx="1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Confianza!$B$19:$B$20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Confianza!$C$19:$C$20</c:f>
              <c:numCache>
                <c:formatCode>###0</c:formatCode>
                <c:ptCount val="2"/>
                <c:pt idx="0">
                  <c:v>10.0</c:v>
                </c:pt>
                <c:pt idx="1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Asociatividad!$B$4:$B$5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Asociatividad!$C$4:$C$5</c:f>
              <c:numCache>
                <c:formatCode>###0</c:formatCode>
                <c:ptCount val="2"/>
                <c:pt idx="0">
                  <c:v>2.0</c:v>
                </c:pt>
                <c:pt idx="1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Asociatividad!$B$11:$B$12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Asociatividad!$C$11:$C$12</c:f>
              <c:numCache>
                <c:formatCode>###0</c:formatCode>
                <c:ptCount val="2"/>
                <c:pt idx="0">
                  <c:v>4.0</c:v>
                </c:pt>
                <c:pt idx="1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Asociatividad!$B$20:$B$21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Asociatividad!$C$20:$C$21</c:f>
              <c:numCache>
                <c:formatCode>###0</c:formatCode>
                <c:ptCount val="2"/>
                <c:pt idx="0">
                  <c:v>6.0</c:v>
                </c:pt>
                <c:pt idx="1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0698-56A4-4133-B627-27A153222AE2}" type="datetimeFigureOut">
              <a:rPr lang="es-CO" smtClean="0"/>
              <a:t>12-06-15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54D4-E5BC-428A-BF93-A193A51F46D6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950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0698-56A4-4133-B627-27A153222AE2}" type="datetimeFigureOut">
              <a:rPr lang="es-CO" smtClean="0"/>
              <a:t>12-06-15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54D4-E5BC-428A-BF93-A193A51F46D6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197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0698-56A4-4133-B627-27A153222AE2}" type="datetimeFigureOut">
              <a:rPr lang="es-CO" smtClean="0"/>
              <a:t>12-06-15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54D4-E5BC-428A-BF93-A193A51F46D6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807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0698-56A4-4133-B627-27A153222AE2}" type="datetimeFigureOut">
              <a:rPr lang="es-CO" smtClean="0"/>
              <a:t>12-06-15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54D4-E5BC-428A-BF93-A193A51F46D6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775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0698-56A4-4133-B627-27A153222AE2}" type="datetimeFigureOut">
              <a:rPr lang="es-CO" smtClean="0"/>
              <a:t>12-06-15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54D4-E5BC-428A-BF93-A193A51F46D6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371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0698-56A4-4133-B627-27A153222AE2}" type="datetimeFigureOut">
              <a:rPr lang="es-CO" smtClean="0"/>
              <a:t>12-06-15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54D4-E5BC-428A-BF93-A193A51F46D6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481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0698-56A4-4133-B627-27A153222AE2}" type="datetimeFigureOut">
              <a:rPr lang="es-CO" smtClean="0"/>
              <a:t>12-06-15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54D4-E5BC-428A-BF93-A193A51F46D6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478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0698-56A4-4133-B627-27A153222AE2}" type="datetimeFigureOut">
              <a:rPr lang="es-CO" smtClean="0"/>
              <a:t>12-06-15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54D4-E5BC-428A-BF93-A193A51F46D6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84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0698-56A4-4133-B627-27A153222AE2}" type="datetimeFigureOut">
              <a:rPr lang="es-CO" smtClean="0"/>
              <a:t>12-06-15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54D4-E5BC-428A-BF93-A193A51F46D6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776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0698-56A4-4133-B627-27A153222AE2}" type="datetimeFigureOut">
              <a:rPr lang="es-CO" smtClean="0"/>
              <a:t>12-06-15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54D4-E5BC-428A-BF93-A193A51F46D6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309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0698-56A4-4133-B627-27A153222AE2}" type="datetimeFigureOut">
              <a:rPr lang="es-CO" smtClean="0"/>
              <a:t>12-06-15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54D4-E5BC-428A-BF93-A193A51F46D6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864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F0698-56A4-4133-B627-27A153222AE2}" type="datetimeFigureOut">
              <a:rPr lang="es-CO" smtClean="0"/>
              <a:t>12-06-15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D54D4-E5BC-428A-BF93-A193A51F46D6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896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4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Relationship Id="rId3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7591" cy="70104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01686" y="5358004"/>
            <a:ext cx="856000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latin typeface="Arial" pitchFamily="34" charset="0"/>
                <a:cs typeface="Arial" pitchFamily="34" charset="0"/>
              </a:rPr>
              <a:t>Estudio de la confianza interorganizacional en un cluster vitivinícola de Chile como elemento fundamental para su competitividad </a:t>
            </a:r>
            <a:endParaRPr lang="es-CO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b="1" dirty="0" smtClean="0">
                <a:latin typeface="Arial" pitchFamily="34" charset="0"/>
                <a:cs typeface="Arial" pitchFamily="34" charset="0"/>
              </a:rPr>
              <a:t>Etienne Choupay Magna</a:t>
            </a:r>
          </a:p>
          <a:p>
            <a:pPr algn="ctr"/>
            <a:r>
              <a:rPr lang="es-CO" sz="1600" b="1" dirty="0" smtClean="0">
                <a:latin typeface="Arial" pitchFamily="34" charset="0"/>
                <a:cs typeface="Arial" pitchFamily="34" charset="0"/>
              </a:rPr>
              <a:t>18 de junio de 2015</a:t>
            </a:r>
            <a:endParaRPr lang="es-CO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896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valles chi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706" y="773846"/>
            <a:ext cx="3342674" cy="5687616"/>
          </a:xfrm>
          <a:prstGeom prst="rect">
            <a:avLst/>
          </a:prstGeom>
        </p:spPr>
      </p:pic>
      <p:sp>
        <p:nvSpPr>
          <p:cNvPr id="9" name="3 CuadroTexto"/>
          <p:cNvSpPr txBox="1">
            <a:spLocks noChangeArrowheads="1"/>
          </p:cNvSpPr>
          <p:nvPr/>
        </p:nvSpPr>
        <p:spPr bwMode="auto">
          <a:xfrm>
            <a:off x="150473" y="187593"/>
            <a:ext cx="38316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 smtClean="0"/>
              <a:t>La </a:t>
            </a:r>
            <a:r>
              <a:rPr lang="en-US" sz="2000" b="1" dirty="0" err="1" smtClean="0"/>
              <a:t>producción</a:t>
            </a:r>
            <a:r>
              <a:rPr lang="en-US" sz="2000" b="1" dirty="0" smtClean="0"/>
              <a:t> de vino </a:t>
            </a:r>
            <a:r>
              <a:rPr lang="en-US" sz="2000" b="1" dirty="0" err="1" smtClean="0"/>
              <a:t>chileno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está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concentrada</a:t>
            </a:r>
            <a:r>
              <a:rPr lang="en-US" sz="2000" b="1" dirty="0" smtClean="0"/>
              <a:t> en 13 </a:t>
            </a:r>
            <a:r>
              <a:rPr lang="en-US" sz="2000" b="1" dirty="0" err="1" smtClean="0"/>
              <a:t>valles</a:t>
            </a:r>
            <a:r>
              <a:rPr lang="en-US" sz="2000" b="1" dirty="0" smtClean="0"/>
              <a:t> con </a:t>
            </a:r>
            <a:r>
              <a:rPr lang="en-US" sz="2000" b="1" dirty="0" err="1" smtClean="0"/>
              <a:t>diversos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terroirs</a:t>
            </a:r>
            <a:endParaRPr lang="es-CL" sz="2000" dirty="0"/>
          </a:p>
        </p:txBody>
      </p:sp>
      <p:sp>
        <p:nvSpPr>
          <p:cNvPr id="2" name="Flecha abajo 1"/>
          <p:cNvSpPr/>
          <p:nvPr/>
        </p:nvSpPr>
        <p:spPr>
          <a:xfrm>
            <a:off x="1869268" y="1630851"/>
            <a:ext cx="635000" cy="6731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10" name="3 CuadroTexto"/>
          <p:cNvSpPr txBox="1">
            <a:spLocks noChangeArrowheads="1"/>
          </p:cNvSpPr>
          <p:nvPr/>
        </p:nvSpPr>
        <p:spPr bwMode="auto">
          <a:xfrm>
            <a:off x="275895" y="2452876"/>
            <a:ext cx="410420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El Valle de Casablanca en la </a:t>
            </a:r>
            <a:r>
              <a:rPr lang="en-US" sz="2000" b="1" dirty="0" err="1" smtClean="0">
                <a:solidFill>
                  <a:srgbClr val="000090"/>
                </a:solidFill>
              </a:rPr>
              <a:t>Región</a:t>
            </a:r>
            <a:r>
              <a:rPr lang="en-US" sz="2000" b="1" dirty="0" smtClean="0">
                <a:solidFill>
                  <a:srgbClr val="000090"/>
                </a:solidFill>
              </a:rPr>
              <a:t> de Valparaíso </a:t>
            </a:r>
            <a:r>
              <a:rPr lang="en-US" sz="2000" b="1" dirty="0" err="1" smtClean="0">
                <a:solidFill>
                  <a:srgbClr val="000090"/>
                </a:solidFill>
              </a:rPr>
              <a:t>es</a:t>
            </a:r>
            <a:r>
              <a:rPr lang="en-US" sz="2000" b="1" dirty="0" smtClean="0">
                <a:solidFill>
                  <a:srgbClr val="000090"/>
                </a:solidFill>
              </a:rPr>
              <a:t> el principal </a:t>
            </a:r>
            <a:r>
              <a:rPr lang="en-US" sz="2000" b="1" dirty="0" err="1" smtClean="0">
                <a:solidFill>
                  <a:srgbClr val="000090"/>
                </a:solidFill>
              </a:rPr>
              <a:t>valle</a:t>
            </a:r>
            <a:r>
              <a:rPr lang="en-US" sz="2000" b="1" dirty="0" smtClean="0">
                <a:solidFill>
                  <a:srgbClr val="000090"/>
                </a:solidFill>
              </a:rPr>
              <a:t> de </a:t>
            </a:r>
            <a:r>
              <a:rPr lang="en-US" sz="2000" b="1" dirty="0" err="1" smtClean="0">
                <a:solidFill>
                  <a:srgbClr val="000090"/>
                </a:solidFill>
              </a:rPr>
              <a:t>clima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frío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para</a:t>
            </a:r>
            <a:r>
              <a:rPr lang="en-US" sz="2000" b="1" dirty="0" smtClean="0">
                <a:solidFill>
                  <a:srgbClr val="000090"/>
                </a:solidFill>
              </a:rPr>
              <a:t> la </a:t>
            </a:r>
            <a:r>
              <a:rPr lang="en-US" sz="2000" b="1" dirty="0" err="1" smtClean="0">
                <a:solidFill>
                  <a:srgbClr val="000090"/>
                </a:solidFill>
              </a:rPr>
              <a:t>producción</a:t>
            </a:r>
            <a:r>
              <a:rPr lang="en-US" sz="2000" b="1" dirty="0" smtClean="0">
                <a:solidFill>
                  <a:srgbClr val="000090"/>
                </a:solidFill>
              </a:rPr>
              <a:t> de vinos premium en Chile</a:t>
            </a:r>
            <a:endParaRPr lang="es-CL" sz="2000" dirty="0">
              <a:solidFill>
                <a:srgbClr val="000090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188884" y="2971942"/>
            <a:ext cx="1739900" cy="279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/>
          <p:cNvSpPr/>
          <p:nvPr/>
        </p:nvSpPr>
        <p:spPr>
          <a:xfrm>
            <a:off x="0" y="5107877"/>
            <a:ext cx="445245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ES" sz="2000" b="1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¿Podemos decir que existe un </a:t>
            </a:r>
            <a:r>
              <a:rPr lang="es-ES" sz="20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cluster</a:t>
            </a:r>
            <a:r>
              <a:rPr lang="es-ES" sz="2000" b="1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vitivinícola en el Valle de Casablanca?</a:t>
            </a:r>
            <a:endParaRPr lang="es-ES" sz="2000" b="1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" name="Flecha abajo 12"/>
          <p:cNvSpPr/>
          <p:nvPr/>
        </p:nvSpPr>
        <p:spPr>
          <a:xfrm>
            <a:off x="1896243" y="4197956"/>
            <a:ext cx="635000" cy="6731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</p:spTree>
    <p:extLst>
      <p:ext uri="{BB962C8B-B14F-4D97-AF65-F5344CB8AC3E}">
        <p14:creationId xmlns:p14="http://schemas.microsoft.com/office/powerpoint/2010/main" val="126437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10" grpId="0"/>
      <p:bldP spid="11" grpId="0" animBg="1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8 CuadroTexto"/>
          <p:cNvSpPr txBox="1"/>
          <p:nvPr/>
        </p:nvSpPr>
        <p:spPr>
          <a:xfrm>
            <a:off x="163132" y="208060"/>
            <a:ext cx="718935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Arial"/>
                <a:ea typeface="MS PGothic" charset="0"/>
                <a:cs typeface="Arial"/>
              </a:defRPr>
            </a:lvl1pPr>
          </a:lstStyle>
          <a:p>
            <a:r>
              <a:rPr lang="es-CL" dirty="0" smtClean="0"/>
              <a:t>Modelo Causal de investigación 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75753" y="1568444"/>
            <a:ext cx="1709204" cy="878604"/>
            <a:chOff x="5590456" y="525396"/>
            <a:chExt cx="1330039" cy="1235222"/>
          </a:xfrm>
          <a:scene3d>
            <a:camera prst="orthographicFront"/>
            <a:lightRig rig="flat" dir="t"/>
          </a:scene3d>
        </p:grpSpPr>
        <p:sp>
          <p:nvSpPr>
            <p:cNvPr id="54" name="Rounded Rectangle 53"/>
            <p:cNvSpPr/>
            <p:nvPr/>
          </p:nvSpPr>
          <p:spPr>
            <a:xfrm>
              <a:off x="5590456" y="525396"/>
              <a:ext cx="1330039" cy="1235222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Rounded Rectangle 4"/>
            <p:cNvSpPr/>
            <p:nvPr/>
          </p:nvSpPr>
          <p:spPr>
            <a:xfrm>
              <a:off x="5626634" y="561574"/>
              <a:ext cx="1257683" cy="11628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200" b="1" kern="1200" dirty="0" smtClean="0">
                  <a:solidFill>
                    <a:srgbClr val="000000"/>
                  </a:solidFill>
                  <a:latin typeface="Arial"/>
                  <a:cs typeface="Arial"/>
                </a:rPr>
                <a:t>Confianza Interorganizacional</a:t>
              </a:r>
              <a:endParaRPr lang="es-CL" sz="1200" b="1" kern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972985" y="1647719"/>
            <a:ext cx="1491338" cy="760045"/>
            <a:chOff x="5590456" y="525396"/>
            <a:chExt cx="1330039" cy="1235222"/>
          </a:xfrm>
          <a:solidFill>
            <a:srgbClr val="8BE932"/>
          </a:solidFill>
          <a:scene3d>
            <a:camera prst="orthographicFront"/>
            <a:lightRig rig="flat" dir="t"/>
          </a:scene3d>
        </p:grpSpPr>
        <p:sp>
          <p:nvSpPr>
            <p:cNvPr id="58" name="Rounded Rectangle 57"/>
            <p:cNvSpPr/>
            <p:nvPr/>
          </p:nvSpPr>
          <p:spPr>
            <a:xfrm>
              <a:off x="5590456" y="525396"/>
              <a:ext cx="1330039" cy="123522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Rounded Rectangle 4"/>
            <p:cNvSpPr/>
            <p:nvPr/>
          </p:nvSpPr>
          <p:spPr>
            <a:xfrm>
              <a:off x="5626634" y="561574"/>
              <a:ext cx="1257683" cy="116286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200" b="1" kern="1200" dirty="0" smtClean="0">
                  <a:solidFill>
                    <a:srgbClr val="000000"/>
                  </a:solidFill>
                  <a:latin typeface="Arial"/>
                  <a:cs typeface="Arial"/>
                </a:rPr>
                <a:t>Asociatividad</a:t>
              </a:r>
              <a:endParaRPr lang="es-CL" sz="1200" b="1" kern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716559" y="1630698"/>
            <a:ext cx="1491338" cy="760045"/>
            <a:chOff x="5590456" y="525396"/>
            <a:chExt cx="1330039" cy="1235222"/>
          </a:xfrm>
          <a:solidFill>
            <a:srgbClr val="8BE932"/>
          </a:solidFill>
          <a:scene3d>
            <a:camera prst="orthographicFront"/>
            <a:lightRig rig="flat" dir="t"/>
          </a:scene3d>
        </p:grpSpPr>
        <p:sp>
          <p:nvSpPr>
            <p:cNvPr id="61" name="Rounded Rectangle 60"/>
            <p:cNvSpPr/>
            <p:nvPr/>
          </p:nvSpPr>
          <p:spPr>
            <a:xfrm>
              <a:off x="5590456" y="525396"/>
              <a:ext cx="1330039" cy="123522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Rounded Rectangle 4"/>
            <p:cNvSpPr/>
            <p:nvPr/>
          </p:nvSpPr>
          <p:spPr>
            <a:xfrm>
              <a:off x="5626634" y="561574"/>
              <a:ext cx="1257683" cy="116286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200" b="1" kern="1200" dirty="0" smtClean="0">
                  <a:solidFill>
                    <a:srgbClr val="000000"/>
                  </a:solidFill>
                  <a:latin typeface="Arial"/>
                  <a:cs typeface="Arial"/>
                </a:rPr>
                <a:t>Diversificación</a:t>
              </a:r>
              <a:endParaRPr lang="es-CL" sz="1200" b="1" kern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757124" y="2963665"/>
            <a:ext cx="1491338" cy="760045"/>
            <a:chOff x="5590456" y="525396"/>
            <a:chExt cx="1330039" cy="1235222"/>
          </a:xfrm>
          <a:solidFill>
            <a:srgbClr val="8BE932"/>
          </a:solidFill>
          <a:scene3d>
            <a:camera prst="orthographicFront"/>
            <a:lightRig rig="flat" dir="t"/>
          </a:scene3d>
        </p:grpSpPr>
        <p:sp>
          <p:nvSpPr>
            <p:cNvPr id="64" name="Rounded Rectangle 63"/>
            <p:cNvSpPr/>
            <p:nvPr/>
          </p:nvSpPr>
          <p:spPr>
            <a:xfrm>
              <a:off x="5590456" y="525396"/>
              <a:ext cx="1330039" cy="123522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Rounded Rectangle 4"/>
            <p:cNvSpPr/>
            <p:nvPr/>
          </p:nvSpPr>
          <p:spPr>
            <a:xfrm>
              <a:off x="5626634" y="561574"/>
              <a:ext cx="1257683" cy="116286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2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Gobernanza</a:t>
              </a:r>
              <a:endParaRPr lang="es-CL" sz="1200" b="1" kern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757124" y="4304334"/>
            <a:ext cx="1491338" cy="760045"/>
            <a:chOff x="5590456" y="525396"/>
            <a:chExt cx="1330039" cy="1235222"/>
          </a:xfrm>
          <a:solidFill>
            <a:srgbClr val="FF142C"/>
          </a:solidFill>
          <a:scene3d>
            <a:camera prst="orthographicFront"/>
            <a:lightRig rig="flat" dir="t"/>
          </a:scene3d>
        </p:grpSpPr>
        <p:sp>
          <p:nvSpPr>
            <p:cNvPr id="67" name="Rounded Rectangle 66"/>
            <p:cNvSpPr/>
            <p:nvPr/>
          </p:nvSpPr>
          <p:spPr>
            <a:xfrm>
              <a:off x="5590456" y="525396"/>
              <a:ext cx="1330039" cy="123522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Rounded Rectangle 4"/>
            <p:cNvSpPr/>
            <p:nvPr/>
          </p:nvSpPr>
          <p:spPr>
            <a:xfrm>
              <a:off x="5626634" y="561574"/>
              <a:ext cx="1257683" cy="116286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200" b="1" kern="1200" dirty="0" smtClean="0">
                  <a:solidFill>
                    <a:srgbClr val="000000"/>
                  </a:solidFill>
                  <a:latin typeface="Arial"/>
                  <a:cs typeface="Arial"/>
                </a:rPr>
                <a:t>Competitividad</a:t>
              </a:r>
              <a:endParaRPr lang="es-CL" sz="1200" b="1" kern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56780" y="2542632"/>
            <a:ext cx="1768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Variable </a:t>
            </a:r>
            <a:r>
              <a:rPr lang="en-US" sz="1200" dirty="0" err="1" smtClean="0">
                <a:latin typeface="Arial"/>
                <a:cs typeface="Arial"/>
              </a:rPr>
              <a:t>Independiente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897602" y="2563285"/>
            <a:ext cx="1760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Variable </a:t>
            </a:r>
            <a:r>
              <a:rPr lang="en-US" sz="1200" dirty="0" err="1" smtClean="0">
                <a:latin typeface="Arial"/>
                <a:cs typeface="Arial"/>
              </a:rPr>
              <a:t>Interviniente</a:t>
            </a:r>
            <a:r>
              <a:rPr lang="en-US" sz="1200" dirty="0" smtClean="0">
                <a:latin typeface="Arial"/>
                <a:cs typeface="Arial"/>
              </a:rPr>
              <a:t> 1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23358" y="2352907"/>
            <a:ext cx="116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Variable </a:t>
            </a:r>
          </a:p>
          <a:p>
            <a:pPr algn="ctr"/>
            <a:r>
              <a:rPr lang="en-US" sz="1200" dirty="0" err="1" smtClean="0">
                <a:latin typeface="Arial"/>
                <a:cs typeface="Arial"/>
              </a:rPr>
              <a:t>Interviniente</a:t>
            </a:r>
            <a:r>
              <a:rPr lang="en-US" sz="1200" dirty="0" smtClean="0">
                <a:latin typeface="Arial"/>
                <a:cs typeface="Arial"/>
              </a:rPr>
              <a:t> 2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143579" y="3733560"/>
            <a:ext cx="115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Variable </a:t>
            </a:r>
          </a:p>
          <a:p>
            <a:pPr algn="ctr"/>
            <a:r>
              <a:rPr lang="en-US" sz="1200" dirty="0" err="1" smtClean="0">
                <a:latin typeface="Arial"/>
                <a:cs typeface="Arial"/>
              </a:rPr>
              <a:t>Interviniente</a:t>
            </a:r>
            <a:r>
              <a:rPr lang="en-US" sz="1200" dirty="0" smtClean="0">
                <a:latin typeface="Arial"/>
                <a:cs typeface="Arial"/>
              </a:rPr>
              <a:t> 3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667254" y="5248369"/>
            <a:ext cx="1666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Variable </a:t>
            </a:r>
            <a:r>
              <a:rPr lang="en-US" sz="1200" dirty="0" err="1" smtClean="0">
                <a:latin typeface="Arial"/>
                <a:cs typeface="Arial"/>
              </a:rPr>
              <a:t>Dependiente</a:t>
            </a:r>
            <a:endParaRPr lang="en-US" sz="1200" dirty="0">
              <a:latin typeface="Arial"/>
              <a:cs typeface="Arial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1925764" y="1962566"/>
            <a:ext cx="104722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4477416" y="1970932"/>
            <a:ext cx="120293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467604" y="2421315"/>
            <a:ext cx="0" cy="542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467604" y="3744963"/>
            <a:ext cx="0" cy="542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6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CuadroTexto"/>
          <p:cNvSpPr txBox="1"/>
          <p:nvPr/>
        </p:nvSpPr>
        <p:spPr>
          <a:xfrm>
            <a:off x="163136" y="208060"/>
            <a:ext cx="718935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Arial"/>
                <a:ea typeface="MS PGothic" charset="0"/>
                <a:cs typeface="Arial"/>
              </a:defRPr>
            </a:lvl1pPr>
          </a:lstStyle>
          <a:p>
            <a:r>
              <a:rPr lang="es-CL" dirty="0" smtClean="0"/>
              <a:t>Resultados Preliminares</a:t>
            </a:r>
            <a:endParaRPr lang="es-CL" dirty="0"/>
          </a:p>
        </p:txBody>
      </p:sp>
      <p:sp>
        <p:nvSpPr>
          <p:cNvPr id="7" name="8 CuadroTexto"/>
          <p:cNvSpPr txBox="1"/>
          <p:nvPr/>
        </p:nvSpPr>
        <p:spPr>
          <a:xfrm>
            <a:off x="87722" y="803862"/>
            <a:ext cx="770407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Arial"/>
                <a:ea typeface="MS PGothic" charset="0"/>
                <a:cs typeface="Arial"/>
              </a:defRPr>
            </a:lvl1pPr>
          </a:lstStyle>
          <a:p>
            <a:r>
              <a:rPr lang="es-CL" sz="1800" dirty="0" smtClean="0"/>
              <a:t>¿Considera que su institución forma parte de un cluster vitivinícola? </a:t>
            </a:r>
            <a:endParaRPr lang="es-CL" sz="18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67226" y="1601291"/>
            <a:ext cx="1681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>
              <a:defRPr sz="1200">
                <a:latin typeface="Arial"/>
                <a:cs typeface="Arial"/>
              </a:defRPr>
            </a:lvl1pPr>
          </a:lstStyle>
          <a:p>
            <a:r>
              <a:rPr lang="es-ES" sz="1400" b="1" dirty="0" smtClean="0"/>
              <a:t>Universidades (4)</a:t>
            </a:r>
            <a:endParaRPr lang="es-ES" sz="1400" b="1" dirty="0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266764"/>
              </p:ext>
            </p:extLst>
          </p:nvPr>
        </p:nvGraphicFramePr>
        <p:xfrm>
          <a:off x="3198292" y="1965027"/>
          <a:ext cx="4378200" cy="24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4339184" y="1619150"/>
            <a:ext cx="2918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>
              <a:defRPr sz="1200">
                <a:latin typeface="Arial"/>
                <a:cs typeface="Arial"/>
              </a:defRPr>
            </a:lvl1pPr>
          </a:lstStyle>
          <a:p>
            <a:r>
              <a:rPr lang="es-ES" sz="1400" b="1" dirty="0" smtClean="0"/>
              <a:t>Agencias Gubernamentales (9)</a:t>
            </a:r>
            <a:endParaRPr lang="es-ES" sz="14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890069" y="4050796"/>
            <a:ext cx="1029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>
              <a:defRPr sz="1200">
                <a:latin typeface="Arial"/>
                <a:cs typeface="Arial"/>
              </a:defRPr>
            </a:lvl1pPr>
          </a:lstStyle>
          <a:p>
            <a:r>
              <a:rPr lang="es-ES" sz="1400" b="1" dirty="0" smtClean="0"/>
              <a:t>Viñas (13)</a:t>
            </a:r>
            <a:endParaRPr lang="es-ES" sz="1400" b="1" dirty="0"/>
          </a:p>
        </p:txBody>
      </p:sp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281011"/>
              </p:ext>
            </p:extLst>
          </p:nvPr>
        </p:nvGraphicFramePr>
        <p:xfrm>
          <a:off x="-335582" y="1904216"/>
          <a:ext cx="3401492" cy="2159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332615"/>
              </p:ext>
            </p:extLst>
          </p:nvPr>
        </p:nvGraphicFramePr>
        <p:xfrm>
          <a:off x="1502114" y="438135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03030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3" grpId="0">
        <p:bldAsOne/>
      </p:bldGraphic>
      <p:bldP spid="14" grpId="0"/>
      <p:bldP spid="15" grpId="0"/>
      <p:bldGraphic spid="23" grpId="0">
        <p:bldAsOne/>
      </p:bldGraphic>
      <p:bldGraphic spid="1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CuadroTexto"/>
          <p:cNvSpPr txBox="1"/>
          <p:nvPr/>
        </p:nvSpPr>
        <p:spPr>
          <a:xfrm>
            <a:off x="119080" y="897940"/>
            <a:ext cx="718935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Arial"/>
                <a:ea typeface="MS PGothic" charset="0"/>
                <a:cs typeface="Arial"/>
              </a:defRPr>
            </a:lvl1pPr>
          </a:lstStyle>
          <a:p>
            <a:r>
              <a:rPr lang="es-CL" sz="1800" dirty="0" smtClean="0"/>
              <a:t>¿Considera que su institución confía en las viñas del Valle de Casablanca?</a:t>
            </a:r>
            <a:endParaRPr lang="es-CL" sz="1800" dirty="0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385720"/>
              </p:ext>
            </p:extLst>
          </p:nvPr>
        </p:nvGraphicFramePr>
        <p:xfrm>
          <a:off x="-840256" y="1909068"/>
          <a:ext cx="4269164" cy="2294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330154"/>
              </p:ext>
            </p:extLst>
          </p:nvPr>
        </p:nvGraphicFramePr>
        <p:xfrm>
          <a:off x="3548734" y="2057400"/>
          <a:ext cx="4013200" cy="2251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8 CuadroTexto"/>
          <p:cNvSpPr txBox="1"/>
          <p:nvPr/>
        </p:nvSpPr>
        <p:spPr>
          <a:xfrm>
            <a:off x="163136" y="208060"/>
            <a:ext cx="718935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Arial"/>
                <a:ea typeface="MS PGothic" charset="0"/>
                <a:cs typeface="Arial"/>
              </a:defRPr>
            </a:lvl1pPr>
          </a:lstStyle>
          <a:p>
            <a:r>
              <a:rPr lang="es-CL" dirty="0" smtClean="0"/>
              <a:t>Resultados Preliminares</a:t>
            </a:r>
            <a:endParaRPr lang="es-CL" dirty="0"/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197854"/>
              </p:ext>
            </p:extLst>
          </p:nvPr>
        </p:nvGraphicFramePr>
        <p:xfrm>
          <a:off x="1323686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467226" y="1601291"/>
            <a:ext cx="1681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>
              <a:defRPr sz="1200">
                <a:latin typeface="Arial"/>
                <a:cs typeface="Arial"/>
              </a:defRPr>
            </a:lvl1pPr>
          </a:lstStyle>
          <a:p>
            <a:r>
              <a:rPr lang="es-ES" sz="1400" b="1" dirty="0" smtClean="0"/>
              <a:t>Universidades (4)</a:t>
            </a:r>
            <a:endParaRPr lang="es-ES" sz="14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339184" y="1619150"/>
            <a:ext cx="2918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>
              <a:defRPr sz="1200">
                <a:latin typeface="Arial"/>
                <a:cs typeface="Arial"/>
              </a:defRPr>
            </a:lvl1pPr>
          </a:lstStyle>
          <a:p>
            <a:r>
              <a:rPr lang="es-ES" sz="1400" b="1" dirty="0" smtClean="0"/>
              <a:t>Agencias Gubernamentales (9)</a:t>
            </a:r>
            <a:endParaRPr lang="es-ES" sz="1400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890069" y="4050796"/>
            <a:ext cx="1029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>
              <a:defRPr sz="1200">
                <a:latin typeface="Arial"/>
                <a:cs typeface="Arial"/>
              </a:defRPr>
            </a:lvl1pPr>
          </a:lstStyle>
          <a:p>
            <a:r>
              <a:rPr lang="es-ES" sz="1400" b="1" dirty="0" smtClean="0"/>
              <a:t>Viñas (13)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2820705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5" grpId="0">
        <p:bldAsOne/>
      </p:bldGraphic>
      <p:bldGraphic spid="14" grpId="0">
        <p:bldAsOne/>
      </p:bldGraphic>
      <p:bldP spid="16" grpId="0"/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4654687"/>
              </p:ext>
            </p:extLst>
          </p:nvPr>
        </p:nvGraphicFramePr>
        <p:xfrm>
          <a:off x="0" y="1924440"/>
          <a:ext cx="3683000" cy="2251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276749"/>
              </p:ext>
            </p:extLst>
          </p:nvPr>
        </p:nvGraphicFramePr>
        <p:xfrm>
          <a:off x="3676512" y="1822201"/>
          <a:ext cx="3962400" cy="238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975462"/>
              </p:ext>
            </p:extLst>
          </p:nvPr>
        </p:nvGraphicFramePr>
        <p:xfrm>
          <a:off x="2133747" y="4318000"/>
          <a:ext cx="41529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8 CuadroTexto"/>
          <p:cNvSpPr txBox="1"/>
          <p:nvPr/>
        </p:nvSpPr>
        <p:spPr>
          <a:xfrm>
            <a:off x="119080" y="897940"/>
            <a:ext cx="718935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Arial"/>
                <a:ea typeface="MS PGothic" charset="0"/>
                <a:cs typeface="Arial"/>
              </a:defRPr>
            </a:lvl1pPr>
          </a:lstStyle>
          <a:p>
            <a:r>
              <a:rPr lang="es-CL" sz="1800" dirty="0" smtClean="0"/>
              <a:t>¿Considera que su institución trabaja asociativamente con las viñas del Valle de Casablanca?</a:t>
            </a:r>
            <a:endParaRPr lang="es-CL" sz="18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67226" y="1601291"/>
            <a:ext cx="1681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>
              <a:defRPr sz="1200">
                <a:latin typeface="Arial"/>
                <a:cs typeface="Arial"/>
              </a:defRPr>
            </a:lvl1pPr>
          </a:lstStyle>
          <a:p>
            <a:r>
              <a:rPr lang="es-ES" sz="1400" b="1" dirty="0" smtClean="0"/>
              <a:t>Universidades (4)</a:t>
            </a:r>
            <a:endParaRPr lang="es-ES" sz="14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339184" y="1619150"/>
            <a:ext cx="2918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>
              <a:defRPr sz="1200">
                <a:latin typeface="Arial"/>
                <a:cs typeface="Arial"/>
              </a:defRPr>
            </a:lvl1pPr>
          </a:lstStyle>
          <a:p>
            <a:r>
              <a:rPr lang="es-ES" sz="1400" b="1" dirty="0" smtClean="0"/>
              <a:t>Agencias Gubernamentales (9)</a:t>
            </a:r>
            <a:endParaRPr lang="es-ES" sz="14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203590" y="4082156"/>
            <a:ext cx="1029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>
              <a:defRPr sz="1200">
                <a:latin typeface="Arial"/>
                <a:cs typeface="Arial"/>
              </a:defRPr>
            </a:lvl1pPr>
          </a:lstStyle>
          <a:p>
            <a:r>
              <a:rPr lang="es-ES" sz="1400" b="1" dirty="0" smtClean="0"/>
              <a:t>Viñas (13)</a:t>
            </a:r>
            <a:endParaRPr lang="es-ES" sz="1400" b="1" dirty="0"/>
          </a:p>
        </p:txBody>
      </p:sp>
      <p:sp>
        <p:nvSpPr>
          <p:cNvPr id="16" name="8 CuadroTexto"/>
          <p:cNvSpPr txBox="1"/>
          <p:nvPr/>
        </p:nvSpPr>
        <p:spPr>
          <a:xfrm>
            <a:off x="163136" y="208060"/>
            <a:ext cx="718935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Arial"/>
                <a:ea typeface="MS PGothic" charset="0"/>
                <a:cs typeface="Arial"/>
              </a:defRPr>
            </a:lvl1pPr>
          </a:lstStyle>
          <a:p>
            <a:r>
              <a:rPr lang="es-CL" dirty="0" smtClean="0"/>
              <a:t>Resultados Preliminares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35673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Graphic spid="21" grpId="0">
        <p:bldAsOne/>
      </p:bldGraphic>
      <p:bldGraphic spid="23" grpId="0">
        <p:bldAsOne/>
      </p:bldGraphic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áfico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941094"/>
              </p:ext>
            </p:extLst>
          </p:nvPr>
        </p:nvGraphicFramePr>
        <p:xfrm>
          <a:off x="210169" y="1694882"/>
          <a:ext cx="3519864" cy="2148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8 CuadroTexto"/>
          <p:cNvSpPr txBox="1"/>
          <p:nvPr/>
        </p:nvSpPr>
        <p:spPr>
          <a:xfrm>
            <a:off x="163136" y="208060"/>
            <a:ext cx="718935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Arial"/>
                <a:ea typeface="MS PGothic" charset="0"/>
                <a:cs typeface="Arial"/>
              </a:defRPr>
            </a:lvl1pPr>
          </a:lstStyle>
          <a:p>
            <a:r>
              <a:rPr lang="es-CL" dirty="0" smtClean="0"/>
              <a:t>Resultados Preliminares</a:t>
            </a:r>
            <a:endParaRPr lang="es-CL" dirty="0"/>
          </a:p>
        </p:txBody>
      </p:sp>
      <p:sp>
        <p:nvSpPr>
          <p:cNvPr id="15" name="8 CuadroTexto"/>
          <p:cNvSpPr txBox="1"/>
          <p:nvPr/>
        </p:nvSpPr>
        <p:spPr>
          <a:xfrm>
            <a:off x="119080" y="819540"/>
            <a:ext cx="750026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Arial"/>
                <a:ea typeface="MS PGothic" charset="0"/>
                <a:cs typeface="Arial"/>
              </a:defRPr>
            </a:lvl1pPr>
          </a:lstStyle>
          <a:p>
            <a:r>
              <a:rPr lang="es-CL" sz="1800" dirty="0" smtClean="0"/>
              <a:t>Para mejorar la asociatividad se requiere que las viñas formen redes con…</a:t>
            </a:r>
            <a:endParaRPr lang="es-CL" sz="1800" dirty="0"/>
          </a:p>
        </p:txBody>
      </p: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1109387"/>
              </p:ext>
            </p:extLst>
          </p:nvPr>
        </p:nvGraphicFramePr>
        <p:xfrm>
          <a:off x="4050090" y="1483882"/>
          <a:ext cx="3572817" cy="245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518770"/>
              </p:ext>
            </p:extLst>
          </p:nvPr>
        </p:nvGraphicFramePr>
        <p:xfrm>
          <a:off x="1730615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CuadroTexto 21"/>
          <p:cNvSpPr txBox="1"/>
          <p:nvPr/>
        </p:nvSpPr>
        <p:spPr>
          <a:xfrm>
            <a:off x="576970" y="1475853"/>
            <a:ext cx="1412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>
              <a:defRPr sz="1200">
                <a:latin typeface="Arial"/>
                <a:cs typeface="Arial"/>
              </a:defRPr>
            </a:lvl1pPr>
          </a:lstStyle>
          <a:p>
            <a:r>
              <a:rPr lang="es-ES" sz="1400" b="1" dirty="0" smtClean="0"/>
              <a:t>Universidades</a:t>
            </a:r>
            <a:endParaRPr lang="es-ES" sz="1400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4339184" y="1493710"/>
            <a:ext cx="2549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>
              <a:defRPr sz="1200">
                <a:latin typeface="Arial"/>
                <a:cs typeface="Arial"/>
              </a:defRPr>
            </a:lvl1pPr>
          </a:lstStyle>
          <a:p>
            <a:r>
              <a:rPr lang="es-ES" sz="1400" b="1" dirty="0" smtClean="0"/>
              <a:t>Agencias Gubernamentales</a:t>
            </a:r>
            <a:endParaRPr lang="es-ES" sz="14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2818450" y="3986816"/>
            <a:ext cx="1162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>
              <a:defRPr sz="1200">
                <a:latin typeface="Arial"/>
                <a:cs typeface="Arial"/>
              </a:defRPr>
            </a:lvl1pPr>
          </a:lstStyle>
          <a:p>
            <a:r>
              <a:rPr lang="es-ES" sz="1400" b="1" dirty="0" smtClean="0"/>
              <a:t>Otras viñas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221461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AsOne/>
      </p:bldGraphic>
      <p:bldGraphic spid="19" grpId="0">
        <p:bldAsOne/>
      </p:bldGraphic>
      <p:bldGraphic spid="20" grpId="0">
        <p:bldAsOne/>
      </p:bldGraphic>
      <p:bldP spid="22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8 CuadroTexto"/>
          <p:cNvSpPr txBox="1"/>
          <p:nvPr/>
        </p:nvSpPr>
        <p:spPr>
          <a:xfrm>
            <a:off x="150435" y="882261"/>
            <a:ext cx="806646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Arial"/>
                <a:ea typeface="MS PGothic" charset="0"/>
                <a:cs typeface="Arial"/>
              </a:defRPr>
            </a:lvl1pPr>
          </a:lstStyle>
          <a:p>
            <a:r>
              <a:rPr lang="es-ES_tradnl" sz="1800" dirty="0" smtClean="0"/>
              <a:t>¿Considera que </a:t>
            </a:r>
            <a:r>
              <a:rPr lang="es-ES_tradnl" sz="1800" dirty="0"/>
              <a:t>el desarrollo económico de las viñas del Valle de Casablanca depende de la </a:t>
            </a:r>
            <a:r>
              <a:rPr lang="es-ES_tradnl" sz="1800" dirty="0" smtClean="0"/>
              <a:t>gobernanza</a:t>
            </a:r>
            <a:r>
              <a:rPr lang="es-CL" sz="1800" dirty="0" smtClean="0"/>
              <a:t>?</a:t>
            </a:r>
            <a:endParaRPr lang="es-CL" sz="1800" dirty="0"/>
          </a:p>
        </p:txBody>
      </p:sp>
      <p:sp>
        <p:nvSpPr>
          <p:cNvPr id="12" name="8 CuadroTexto"/>
          <p:cNvSpPr txBox="1"/>
          <p:nvPr/>
        </p:nvSpPr>
        <p:spPr>
          <a:xfrm>
            <a:off x="163136" y="3701534"/>
            <a:ext cx="718935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Arial"/>
                <a:ea typeface="MS PGothic" charset="0"/>
                <a:cs typeface="Arial"/>
              </a:defRPr>
            </a:lvl1pPr>
          </a:lstStyle>
          <a:p>
            <a:r>
              <a:rPr lang="es-CL" sz="1800" dirty="0" smtClean="0"/>
              <a:t>¿Considera que su viña es competitiva? </a:t>
            </a:r>
            <a:endParaRPr lang="es-CL" sz="1800" dirty="0"/>
          </a:p>
        </p:txBody>
      </p:sp>
      <p:sp>
        <p:nvSpPr>
          <p:cNvPr id="13" name="8 CuadroTexto"/>
          <p:cNvSpPr txBox="1"/>
          <p:nvPr/>
        </p:nvSpPr>
        <p:spPr>
          <a:xfrm>
            <a:off x="163136" y="208060"/>
            <a:ext cx="718935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Arial"/>
                <a:ea typeface="MS PGothic" charset="0"/>
                <a:cs typeface="Arial"/>
              </a:defRPr>
            </a:lvl1pPr>
          </a:lstStyle>
          <a:p>
            <a:r>
              <a:rPr lang="es-CL" dirty="0" smtClean="0"/>
              <a:t>Resultados Preliminares</a:t>
            </a:r>
            <a:endParaRPr lang="es-CL" dirty="0"/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504326"/>
              </p:ext>
            </p:extLst>
          </p:nvPr>
        </p:nvGraphicFramePr>
        <p:xfrm>
          <a:off x="2146300" y="42037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781085"/>
              </p:ext>
            </p:extLst>
          </p:nvPr>
        </p:nvGraphicFramePr>
        <p:xfrm>
          <a:off x="2146300" y="1612900"/>
          <a:ext cx="4191000" cy="2283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6361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4" grpId="0">
        <p:bldAsOne/>
      </p:bldGraphic>
      <p:bldGraphic spid="1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CuadroTexto"/>
          <p:cNvSpPr txBox="1"/>
          <p:nvPr/>
        </p:nvSpPr>
        <p:spPr>
          <a:xfrm>
            <a:off x="163136" y="208060"/>
            <a:ext cx="718935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Arial"/>
                <a:ea typeface="MS PGothic" charset="0"/>
                <a:cs typeface="Arial"/>
              </a:defRPr>
            </a:lvl1pPr>
          </a:lstStyle>
          <a:p>
            <a:r>
              <a:rPr lang="es-CL" dirty="0" smtClean="0"/>
              <a:t>Algunos hallazgos</a:t>
            </a:r>
            <a:endParaRPr lang="es-CL" dirty="0"/>
          </a:p>
        </p:txBody>
      </p:sp>
      <p:sp>
        <p:nvSpPr>
          <p:cNvPr id="14" name="8 CuadroTexto"/>
          <p:cNvSpPr txBox="1"/>
          <p:nvPr/>
        </p:nvSpPr>
        <p:spPr>
          <a:xfrm>
            <a:off x="0" y="1145299"/>
            <a:ext cx="7587991" cy="45243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Arial"/>
                <a:ea typeface="MS PGothic" charset="0"/>
                <a:cs typeface="Arial"/>
              </a:defRPr>
            </a:lvl1pPr>
          </a:lstStyle>
          <a:p>
            <a:pPr marL="285750" indent="-285750" algn="just">
              <a:buFont typeface="Wingdings" charset="2"/>
              <a:buChar char="§"/>
            </a:pPr>
            <a:r>
              <a:rPr lang="es-ES_tradnl" sz="1800" b="0" dirty="0" smtClean="0"/>
              <a:t>Las respuestas sugieren que los </a:t>
            </a:r>
            <a:r>
              <a:rPr lang="es-ES_tradnl" sz="1800" b="0" dirty="0" smtClean="0"/>
              <a:t>actores no se consideran parte de un </a:t>
            </a:r>
            <a:r>
              <a:rPr lang="es-ES_tradnl" sz="1800" b="0" dirty="0" err="1" smtClean="0"/>
              <a:t>cluster</a:t>
            </a:r>
            <a:r>
              <a:rPr lang="es-ES_tradnl" sz="1800" b="0" dirty="0" smtClean="0"/>
              <a:t> vitivinícola en el Valle de Casablanca.</a:t>
            </a:r>
          </a:p>
          <a:p>
            <a:pPr marL="285750" indent="-285750" algn="just">
              <a:buFont typeface="Wingdings" charset="2"/>
              <a:buChar char="§"/>
            </a:pPr>
            <a:endParaRPr lang="es-ES_tradnl" sz="1800" b="0" dirty="0" smtClean="0"/>
          </a:p>
          <a:p>
            <a:pPr marL="285750" indent="-285750" algn="just">
              <a:buFont typeface="Wingdings" charset="2"/>
              <a:buChar char="§"/>
            </a:pPr>
            <a:r>
              <a:rPr lang="es-ES_tradnl" sz="1800" b="0" dirty="0" smtClean="0"/>
              <a:t>Los empresarios no se relacionan con las universidades de la región y </a:t>
            </a:r>
            <a:r>
              <a:rPr lang="es-ES_tradnl" sz="1800" b="0" dirty="0" smtClean="0"/>
              <a:t>señalan que no </a:t>
            </a:r>
            <a:r>
              <a:rPr lang="es-ES_tradnl" sz="1800" b="0" dirty="0" smtClean="0"/>
              <a:t>están preparadas para responder a sus problemáticas. </a:t>
            </a:r>
            <a:r>
              <a:rPr lang="es-ES_tradnl" sz="1800" b="0" dirty="0" smtClean="0"/>
              <a:t>Además, </a:t>
            </a:r>
            <a:r>
              <a:rPr lang="es-ES_tradnl" sz="1800" b="0" dirty="0" smtClean="0"/>
              <a:t>no forman profesionales </a:t>
            </a:r>
            <a:r>
              <a:rPr lang="es-ES_tradnl" sz="1800" b="0" dirty="0" smtClean="0"/>
              <a:t>preparados para </a:t>
            </a:r>
            <a:r>
              <a:rPr lang="es-ES_tradnl" sz="1800" b="0" dirty="0" smtClean="0"/>
              <a:t>la industria vitivinícola local. </a:t>
            </a:r>
          </a:p>
          <a:p>
            <a:pPr marL="285750" indent="-285750" algn="just">
              <a:buFont typeface="Wingdings" charset="2"/>
              <a:buChar char="§"/>
            </a:pPr>
            <a:endParaRPr lang="es-ES_tradnl" sz="1800" b="0" dirty="0"/>
          </a:p>
          <a:p>
            <a:pPr marL="285750" indent="-285750" algn="just">
              <a:buFont typeface="Wingdings" charset="2"/>
              <a:buChar char="§"/>
            </a:pPr>
            <a:r>
              <a:rPr lang="es-CL" sz="1800" b="0" dirty="0" smtClean="0"/>
              <a:t>Los empresarios participan escasamente en proyectos de I+D+</a:t>
            </a:r>
            <a:r>
              <a:rPr lang="es-CL" sz="1800" b="0" dirty="0" smtClean="0"/>
              <a:t>i </a:t>
            </a:r>
            <a:r>
              <a:rPr lang="es-CL" sz="1800" b="0" dirty="0" smtClean="0"/>
              <a:t>y recurren principalmente a las agencias gubernamentales para la internacionalización</a:t>
            </a:r>
            <a:r>
              <a:rPr lang="es-CL" sz="1800" b="0" dirty="0"/>
              <a:t> </a:t>
            </a:r>
            <a:r>
              <a:rPr lang="es-CL" sz="1800" b="0" dirty="0" smtClean="0"/>
              <a:t>de sus vinos.</a:t>
            </a:r>
          </a:p>
          <a:p>
            <a:pPr marL="285750" indent="-285750" algn="just">
              <a:buFont typeface="Wingdings" charset="2"/>
              <a:buChar char="§"/>
            </a:pPr>
            <a:endParaRPr lang="es-CL" sz="1800" b="0" dirty="0"/>
          </a:p>
          <a:p>
            <a:pPr marL="285750" indent="-285750" algn="just">
              <a:buFont typeface="Wingdings" charset="2"/>
              <a:buChar char="§"/>
            </a:pPr>
            <a:r>
              <a:rPr lang="es-ES_tradnl" sz="1800" b="0" dirty="0" smtClean="0"/>
              <a:t>Los </a:t>
            </a:r>
            <a:r>
              <a:rPr lang="es-ES_tradnl" sz="1800" b="0" dirty="0"/>
              <a:t>empresarios valoran la formación de redes, no así la creación de nuevas instituciones</a:t>
            </a:r>
            <a:r>
              <a:rPr lang="es-ES_tradnl" sz="1800" b="0" dirty="0" smtClean="0"/>
              <a:t>.</a:t>
            </a:r>
          </a:p>
          <a:p>
            <a:pPr marL="285750" indent="-285750" algn="just">
              <a:buFont typeface="Wingdings" charset="2"/>
              <a:buChar char="§"/>
            </a:pPr>
            <a:endParaRPr lang="es-ES_tradnl" sz="1800" b="0" dirty="0"/>
          </a:p>
          <a:p>
            <a:pPr marL="285750" indent="-285750" algn="just">
              <a:buFont typeface="Wingdings" charset="2"/>
              <a:buChar char="§"/>
            </a:pPr>
            <a:r>
              <a:rPr lang="es-ES_tradnl" sz="1800" b="0" dirty="0"/>
              <a:t>Los empresarios no necesitan contar con un manager </a:t>
            </a:r>
            <a:r>
              <a:rPr lang="es-ES_tradnl" sz="1800" b="0" dirty="0" smtClean="0"/>
              <a:t>de </a:t>
            </a:r>
            <a:r>
              <a:rPr lang="es-ES_tradnl" sz="1800" b="0" dirty="0" err="1"/>
              <a:t>cluster</a:t>
            </a:r>
            <a:r>
              <a:rPr lang="es-ES_tradnl" sz="1800" b="0" dirty="0" smtClean="0"/>
              <a:t>.</a:t>
            </a:r>
            <a:endParaRPr lang="es-ES_tradnl" sz="1800" b="0" dirty="0"/>
          </a:p>
        </p:txBody>
      </p:sp>
    </p:spTree>
    <p:extLst>
      <p:ext uri="{BB962C8B-B14F-4D97-AF65-F5344CB8AC3E}">
        <p14:creationId xmlns:p14="http://schemas.microsoft.com/office/powerpoint/2010/main" val="3325577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CuadroTexto"/>
          <p:cNvSpPr txBox="1"/>
          <p:nvPr/>
        </p:nvSpPr>
        <p:spPr>
          <a:xfrm>
            <a:off x="163136" y="208060"/>
            <a:ext cx="718935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Arial"/>
                <a:ea typeface="MS PGothic" charset="0"/>
                <a:cs typeface="Arial"/>
              </a:defRPr>
            </a:lvl1pPr>
          </a:lstStyle>
          <a:p>
            <a:r>
              <a:rPr lang="es-CL" dirty="0" smtClean="0"/>
              <a:t>Algunos hallazgos</a:t>
            </a:r>
            <a:endParaRPr lang="es-CL" dirty="0"/>
          </a:p>
        </p:txBody>
      </p:sp>
      <p:sp>
        <p:nvSpPr>
          <p:cNvPr id="4" name="8 CuadroTexto"/>
          <p:cNvSpPr txBox="1"/>
          <p:nvPr/>
        </p:nvSpPr>
        <p:spPr>
          <a:xfrm>
            <a:off x="119477" y="1187941"/>
            <a:ext cx="7405803" cy="3416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Arial"/>
                <a:ea typeface="MS PGothic" charset="0"/>
                <a:cs typeface="Arial"/>
              </a:defRPr>
            </a:lvl1pPr>
          </a:lstStyle>
          <a:p>
            <a:pPr marL="285750" indent="-285750" algn="just">
              <a:buFont typeface="Wingdings" charset="2"/>
              <a:buChar char="§"/>
            </a:pPr>
            <a:r>
              <a:rPr lang="es-ES_tradnl" sz="1800" b="0" dirty="0" smtClean="0"/>
              <a:t>Los empresarios consideran el éxito de sus productos en mercados internacionales como el principal factor de su competitividad.</a:t>
            </a:r>
          </a:p>
          <a:p>
            <a:pPr marL="285750" indent="-285750" algn="just">
              <a:buFont typeface="Wingdings" charset="2"/>
              <a:buChar char="§"/>
            </a:pPr>
            <a:endParaRPr lang="es-ES_tradnl" sz="1800" b="0" dirty="0"/>
          </a:p>
          <a:p>
            <a:pPr marL="285750" indent="-285750" algn="just">
              <a:buFont typeface="Wingdings" charset="2"/>
              <a:buChar char="§"/>
            </a:pPr>
            <a:r>
              <a:rPr lang="es-ES_tradnl" sz="1800" b="0" dirty="0" smtClean="0"/>
              <a:t>Los </a:t>
            </a:r>
            <a:r>
              <a:rPr lang="es-ES_tradnl" sz="1800" b="0" dirty="0" smtClean="0"/>
              <a:t>gerentes de las empresas vitivin</a:t>
            </a:r>
            <a:r>
              <a:rPr lang="es-ES_tradnl" sz="1800" b="0" dirty="0" smtClean="0"/>
              <a:t>ícolas</a:t>
            </a:r>
            <a:r>
              <a:rPr lang="es-ES_tradnl" sz="1800" b="0" dirty="0" smtClean="0"/>
              <a:t> </a:t>
            </a:r>
            <a:r>
              <a:rPr lang="es-ES_tradnl" sz="1800" b="0" dirty="0" smtClean="0"/>
              <a:t>son muy jóvenes, no trabajan en grupo, </a:t>
            </a:r>
            <a:r>
              <a:rPr lang="es-ES_tradnl" sz="1800" b="0" dirty="0" smtClean="0"/>
              <a:t>y como se </a:t>
            </a:r>
            <a:r>
              <a:rPr lang="es-ES_tradnl" sz="1800" b="0" dirty="0" smtClean="0"/>
              <a:t>localizan en Santiago </a:t>
            </a:r>
            <a:r>
              <a:rPr lang="es-ES_tradnl" sz="1800" b="0" dirty="0" smtClean="0"/>
              <a:t>no </a:t>
            </a:r>
            <a:r>
              <a:rPr lang="es-ES_tradnl" sz="1800" b="0" dirty="0"/>
              <a:t>están embebidos de la realidad del </a:t>
            </a:r>
            <a:r>
              <a:rPr lang="es-ES_tradnl" sz="1800" b="0" dirty="0" smtClean="0"/>
              <a:t>valle. </a:t>
            </a:r>
          </a:p>
          <a:p>
            <a:pPr marL="285750" indent="-285750" algn="just">
              <a:buFont typeface="Wingdings" charset="2"/>
              <a:buChar char="§"/>
            </a:pPr>
            <a:endParaRPr lang="es-ES_tradnl" sz="1800" b="0" dirty="0"/>
          </a:p>
          <a:p>
            <a:pPr marL="285750" indent="-285750" algn="just">
              <a:buFont typeface="Wingdings" charset="2"/>
              <a:buChar char="§"/>
            </a:pPr>
            <a:r>
              <a:rPr lang="es-ES_tradnl" sz="1800" b="0" dirty="0"/>
              <a:t>No hay hambre de los empresarios por trabajar en conjunto, hay falta de interés de integrarse, </a:t>
            </a:r>
            <a:r>
              <a:rPr lang="es-ES_tradnl" sz="1800" b="0" dirty="0" smtClean="0"/>
              <a:t>colaborar </a:t>
            </a:r>
            <a:r>
              <a:rPr lang="es-ES_tradnl" sz="1800" b="0" dirty="0"/>
              <a:t>y ser generosos. </a:t>
            </a:r>
          </a:p>
          <a:p>
            <a:pPr algn="just"/>
            <a:endParaRPr lang="es-ES_tradnl" sz="1800" b="0" dirty="0"/>
          </a:p>
          <a:p>
            <a:pPr marL="285750" indent="-285750" algn="just">
              <a:buFont typeface="Wingdings" charset="2"/>
              <a:buChar char="§"/>
            </a:pPr>
            <a:r>
              <a:rPr lang="es-ES_tradnl" sz="1800" b="0" dirty="0"/>
              <a:t>A través de análisis estadísticos se concluye que no hay relación causal entre la confianza </a:t>
            </a:r>
            <a:r>
              <a:rPr lang="es-ES_tradnl" sz="1800" b="0" dirty="0" err="1"/>
              <a:t>interorganizacional</a:t>
            </a:r>
            <a:r>
              <a:rPr lang="es-ES_tradnl" sz="1800" b="0" dirty="0"/>
              <a:t> y la competitividad</a:t>
            </a:r>
            <a:r>
              <a:rPr lang="es-ES_tradnl" sz="1800" b="0" dirty="0" smtClean="0"/>
              <a:t>.</a:t>
            </a:r>
            <a:endParaRPr lang="es-ES_tradnl" sz="1800" b="0" dirty="0"/>
          </a:p>
        </p:txBody>
      </p:sp>
    </p:spTree>
    <p:extLst>
      <p:ext uri="{BB962C8B-B14F-4D97-AF65-F5344CB8AC3E}">
        <p14:creationId xmlns:p14="http://schemas.microsoft.com/office/powerpoint/2010/main" val="61641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0841" y="1077963"/>
            <a:ext cx="7149017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latin typeface="Arial"/>
                <a:ea typeface="MS PGothic" charset="0"/>
                <a:cs typeface="Arial"/>
              </a:rPr>
              <a:t>¿</a:t>
            </a:r>
            <a:r>
              <a:rPr lang="es-ES" b="1" dirty="0">
                <a:latin typeface="Arial"/>
                <a:ea typeface="MS PGothic" charset="0"/>
                <a:cs typeface="Arial"/>
              </a:rPr>
              <a:t>Por qué la confianza </a:t>
            </a:r>
            <a:r>
              <a:rPr lang="es-ES" b="1" dirty="0" err="1">
                <a:latin typeface="Arial"/>
                <a:ea typeface="MS PGothic" charset="0"/>
                <a:cs typeface="Arial"/>
              </a:rPr>
              <a:t>interorganizacional</a:t>
            </a:r>
            <a:r>
              <a:rPr lang="es-ES" b="1" dirty="0">
                <a:latin typeface="Arial"/>
                <a:ea typeface="MS PGothic" charset="0"/>
                <a:cs typeface="Arial"/>
              </a:rPr>
              <a:t> es un elemento que </a:t>
            </a:r>
            <a:r>
              <a:rPr lang="es-ES" b="1" dirty="0" smtClean="0">
                <a:latin typeface="Arial"/>
                <a:ea typeface="MS PGothic" charset="0"/>
                <a:cs typeface="Arial"/>
              </a:rPr>
              <a:t>soporta </a:t>
            </a:r>
            <a:r>
              <a:rPr lang="es-ES" b="1" dirty="0">
                <a:latin typeface="Arial"/>
                <a:ea typeface="MS PGothic" charset="0"/>
                <a:cs typeface="Arial"/>
              </a:rPr>
              <a:t>la sostenibilidad de iniciativas </a:t>
            </a:r>
            <a:r>
              <a:rPr lang="es-ES" b="1" dirty="0" err="1">
                <a:latin typeface="Arial"/>
                <a:ea typeface="MS PGothic" charset="0"/>
                <a:cs typeface="Arial"/>
              </a:rPr>
              <a:t>cluster</a:t>
            </a:r>
            <a:r>
              <a:rPr lang="es-ES" b="1" dirty="0">
                <a:latin typeface="Arial"/>
                <a:ea typeface="MS PGothic" charset="0"/>
                <a:cs typeface="Arial"/>
              </a:rPr>
              <a:t>? </a:t>
            </a:r>
            <a:endParaRPr lang="es-ES" b="1" dirty="0" smtClean="0">
              <a:latin typeface="Arial"/>
              <a:ea typeface="MS PGothic" charset="0"/>
              <a:cs typeface="Arial"/>
            </a:endParaRPr>
          </a:p>
          <a:p>
            <a:pPr marL="285750" indent="-285750" algn="just">
              <a:buFont typeface="Wingdings" charset="2"/>
              <a:buChar char="§"/>
            </a:pPr>
            <a:endParaRPr lang="es-ES" dirty="0">
              <a:latin typeface="Arial"/>
              <a:ea typeface="MS PGothic" charset="0"/>
              <a:cs typeface="Arial"/>
            </a:endParaRPr>
          </a:p>
          <a:p>
            <a:pPr marL="285750" indent="-285750" algn="just">
              <a:buFont typeface="Wingdings" charset="2"/>
              <a:buChar char="§"/>
            </a:pPr>
            <a:r>
              <a:rPr lang="es-ES" dirty="0" smtClean="0">
                <a:latin typeface="Arial"/>
                <a:ea typeface="MS PGothic" charset="0"/>
                <a:cs typeface="Arial"/>
              </a:rPr>
              <a:t>La </a:t>
            </a:r>
            <a:r>
              <a:rPr lang="es-ES" dirty="0" smtClean="0">
                <a:latin typeface="Arial"/>
                <a:ea typeface="MS PGothic" charset="0"/>
                <a:cs typeface="Arial"/>
              </a:rPr>
              <a:t>confianza habilita la </a:t>
            </a:r>
            <a:r>
              <a:rPr lang="es-ES" dirty="0" err="1" smtClean="0">
                <a:latin typeface="Arial"/>
                <a:ea typeface="MS PGothic" charset="0"/>
                <a:cs typeface="Arial"/>
              </a:rPr>
              <a:t>asociatividad</a:t>
            </a:r>
            <a:r>
              <a:rPr lang="es-ES" dirty="0" smtClean="0">
                <a:latin typeface="Arial"/>
                <a:ea typeface="MS PGothic" charset="0"/>
                <a:cs typeface="Arial"/>
              </a:rPr>
              <a:t> y la </a:t>
            </a:r>
            <a:r>
              <a:rPr lang="es-ES" dirty="0" smtClean="0">
                <a:latin typeface="Arial"/>
                <a:ea typeface="MS PGothic" charset="0"/>
                <a:cs typeface="Arial"/>
              </a:rPr>
              <a:t>colaboración.</a:t>
            </a:r>
          </a:p>
          <a:p>
            <a:pPr marL="285750" indent="-285750" algn="just">
              <a:buFont typeface="Wingdings" charset="2"/>
              <a:buChar char="§"/>
            </a:pPr>
            <a:r>
              <a:rPr lang="es-ES" dirty="0" smtClean="0">
                <a:latin typeface="Arial"/>
                <a:ea typeface="MS PGothic" charset="0"/>
                <a:cs typeface="Arial"/>
              </a:rPr>
              <a:t>P</a:t>
            </a:r>
            <a:r>
              <a:rPr lang="es-ES" dirty="0" smtClean="0">
                <a:latin typeface="Arial"/>
                <a:ea typeface="MS PGothic" charset="0"/>
                <a:cs typeface="Arial"/>
              </a:rPr>
              <a:t>ermite la generaci</a:t>
            </a:r>
            <a:r>
              <a:rPr lang="es-ES" dirty="0" smtClean="0">
                <a:latin typeface="Arial"/>
                <a:ea typeface="MS PGothic" charset="0"/>
                <a:cs typeface="Arial"/>
              </a:rPr>
              <a:t>ón de capital social entre los actores.</a:t>
            </a:r>
          </a:p>
          <a:p>
            <a:pPr marL="285750" indent="-285750" algn="just">
              <a:buFont typeface="Wingdings" charset="2"/>
              <a:buChar char="§"/>
            </a:pPr>
            <a:r>
              <a:rPr lang="es-ES" dirty="0" smtClean="0">
                <a:latin typeface="Arial"/>
                <a:ea typeface="MS PGothic" charset="0"/>
                <a:cs typeface="Arial"/>
              </a:rPr>
              <a:t>Facilita el </a:t>
            </a:r>
            <a:r>
              <a:rPr lang="es-ES" dirty="0" smtClean="0">
                <a:latin typeface="Arial"/>
                <a:ea typeface="MS PGothic" charset="0"/>
                <a:cs typeface="Arial"/>
              </a:rPr>
              <a:t>desarrollo de acciones y proyectos colectivos.</a:t>
            </a:r>
            <a:endParaRPr lang="es-ES" dirty="0">
              <a:latin typeface="Arial"/>
              <a:ea typeface="MS PGothic" charset="0"/>
              <a:cs typeface="Arial"/>
            </a:endParaRPr>
          </a:p>
          <a:p>
            <a:pPr algn="just"/>
            <a:endParaRPr lang="es-ES" dirty="0" smtClean="0">
              <a:latin typeface="Arial"/>
              <a:ea typeface="MS PGothic" charset="0"/>
              <a:cs typeface="Arial"/>
            </a:endParaRPr>
          </a:p>
          <a:p>
            <a:pPr algn="just"/>
            <a:endParaRPr lang="es-ES" dirty="0">
              <a:latin typeface="Arial"/>
              <a:ea typeface="MS PGothic" charset="0"/>
              <a:cs typeface="Arial"/>
            </a:endParaRPr>
          </a:p>
          <a:p>
            <a:pPr algn="just"/>
            <a:r>
              <a:rPr lang="es-ES" b="1" dirty="0" smtClean="0">
                <a:latin typeface="Arial"/>
                <a:ea typeface="MS PGothic" charset="0"/>
                <a:cs typeface="Arial"/>
              </a:rPr>
              <a:t>¿</a:t>
            </a:r>
            <a:r>
              <a:rPr lang="es-ES" b="1" dirty="0">
                <a:latin typeface="Arial"/>
                <a:ea typeface="MS PGothic" charset="0"/>
                <a:cs typeface="Arial"/>
              </a:rPr>
              <a:t>Cómo generar y mantener la confianza entre quienes participan en la iniciativa </a:t>
            </a:r>
            <a:r>
              <a:rPr lang="es-ES" b="1" dirty="0" err="1">
                <a:latin typeface="Arial"/>
                <a:ea typeface="MS PGothic" charset="0"/>
                <a:cs typeface="Arial"/>
              </a:rPr>
              <a:t>cluster</a:t>
            </a:r>
            <a:r>
              <a:rPr lang="es-ES" b="1" dirty="0">
                <a:latin typeface="Arial"/>
                <a:ea typeface="MS PGothic" charset="0"/>
                <a:cs typeface="Arial"/>
              </a:rPr>
              <a:t>? </a:t>
            </a:r>
            <a:endParaRPr lang="es-ES" b="1" dirty="0" smtClean="0">
              <a:latin typeface="Arial"/>
              <a:ea typeface="MS PGothic" charset="0"/>
              <a:cs typeface="Arial"/>
            </a:endParaRPr>
          </a:p>
          <a:p>
            <a:pPr algn="just"/>
            <a:endParaRPr lang="es-ES" b="1" dirty="0">
              <a:latin typeface="Arial"/>
              <a:ea typeface="MS PGothic" charset="0"/>
              <a:cs typeface="Arial"/>
            </a:endParaRPr>
          </a:p>
          <a:p>
            <a:pPr marL="285750" indent="-285750" algn="just">
              <a:buFont typeface="Wingdings" charset="2"/>
              <a:buChar char="§"/>
            </a:pPr>
            <a:r>
              <a:rPr lang="es-ES" dirty="0" smtClean="0">
                <a:latin typeface="Arial"/>
                <a:ea typeface="MS PGothic" charset="0"/>
                <a:cs typeface="Arial"/>
              </a:rPr>
              <a:t>Alguien debe motivar, ¿un gerente de </a:t>
            </a:r>
            <a:r>
              <a:rPr lang="es-ES" dirty="0" err="1" smtClean="0">
                <a:latin typeface="Arial"/>
                <a:ea typeface="MS PGothic" charset="0"/>
                <a:cs typeface="Arial"/>
              </a:rPr>
              <a:t>cluster</a:t>
            </a:r>
            <a:r>
              <a:rPr lang="es-ES" dirty="0" smtClean="0">
                <a:latin typeface="Arial"/>
                <a:ea typeface="MS PGothic" charset="0"/>
                <a:cs typeface="Arial"/>
              </a:rPr>
              <a:t>?</a:t>
            </a:r>
          </a:p>
          <a:p>
            <a:pPr marL="285750" indent="-285750" algn="just">
              <a:buFont typeface="Wingdings" charset="2"/>
              <a:buChar char="§"/>
            </a:pPr>
            <a:r>
              <a:rPr lang="es-ES" dirty="0" smtClean="0">
                <a:latin typeface="Arial"/>
                <a:ea typeface="MS PGothic" charset="0"/>
                <a:cs typeface="Arial"/>
              </a:rPr>
              <a:t>Se debe hacer partícipe a los actores en la construcci</a:t>
            </a:r>
            <a:r>
              <a:rPr lang="es-ES" dirty="0" smtClean="0">
                <a:latin typeface="Arial"/>
                <a:ea typeface="MS PGothic" charset="0"/>
                <a:cs typeface="Arial"/>
              </a:rPr>
              <a:t>ón </a:t>
            </a:r>
            <a:r>
              <a:rPr lang="es-ES" dirty="0" smtClean="0">
                <a:latin typeface="Arial"/>
                <a:ea typeface="MS PGothic" charset="0"/>
                <a:cs typeface="Arial"/>
              </a:rPr>
              <a:t>de </a:t>
            </a:r>
            <a:r>
              <a:rPr lang="es-ES" dirty="0">
                <a:latin typeface="Arial"/>
                <a:ea typeface="MS PGothic" charset="0"/>
                <a:cs typeface="Arial"/>
              </a:rPr>
              <a:t>una visión </a:t>
            </a:r>
            <a:r>
              <a:rPr lang="es-ES" dirty="0" smtClean="0">
                <a:latin typeface="Arial"/>
                <a:ea typeface="MS PGothic" charset="0"/>
                <a:cs typeface="Arial"/>
              </a:rPr>
              <a:t>compartida.</a:t>
            </a:r>
          </a:p>
          <a:p>
            <a:pPr marL="285750" indent="-285750" algn="just">
              <a:buFont typeface="Wingdings" charset="2"/>
              <a:buChar char="§"/>
            </a:pPr>
            <a:r>
              <a:rPr lang="es-ES" dirty="0" smtClean="0">
                <a:latin typeface="Arial"/>
                <a:ea typeface="MS PGothic" charset="0"/>
                <a:cs typeface="Arial"/>
              </a:rPr>
              <a:t>Se deben diseñar estrategias para que la participaci</a:t>
            </a:r>
            <a:r>
              <a:rPr lang="es-ES" dirty="0" smtClean="0">
                <a:latin typeface="Arial"/>
                <a:ea typeface="MS PGothic" charset="0"/>
                <a:cs typeface="Arial"/>
              </a:rPr>
              <a:t>ón d</a:t>
            </a:r>
            <a:r>
              <a:rPr lang="es-ES" dirty="0" smtClean="0">
                <a:latin typeface="Arial"/>
                <a:ea typeface="MS PGothic" charset="0"/>
                <a:cs typeface="Arial"/>
              </a:rPr>
              <a:t>el </a:t>
            </a:r>
            <a:r>
              <a:rPr lang="es-ES" dirty="0">
                <a:latin typeface="Arial"/>
                <a:ea typeface="MS PGothic" charset="0"/>
                <a:cs typeface="Arial"/>
              </a:rPr>
              <a:t>sector </a:t>
            </a:r>
            <a:r>
              <a:rPr lang="es-ES" dirty="0" smtClean="0">
                <a:latin typeface="Arial"/>
                <a:ea typeface="MS PGothic" charset="0"/>
                <a:cs typeface="Arial"/>
              </a:rPr>
              <a:t>privado est</a:t>
            </a:r>
            <a:r>
              <a:rPr lang="es-ES" dirty="0" smtClean="0">
                <a:latin typeface="Arial"/>
                <a:ea typeface="MS PGothic" charset="0"/>
                <a:cs typeface="Arial"/>
              </a:rPr>
              <a:t>é siempre presente y crezca a través del tiempo.</a:t>
            </a:r>
            <a:endParaRPr lang="es-ES" dirty="0" smtClean="0">
              <a:latin typeface="Arial"/>
              <a:ea typeface="MS PGothic" charset="0"/>
              <a:cs typeface="Arial"/>
            </a:endParaRPr>
          </a:p>
        </p:txBody>
      </p:sp>
      <p:sp>
        <p:nvSpPr>
          <p:cNvPr id="6" name="8 CuadroTexto"/>
          <p:cNvSpPr txBox="1"/>
          <p:nvPr/>
        </p:nvSpPr>
        <p:spPr>
          <a:xfrm>
            <a:off x="163136" y="208060"/>
            <a:ext cx="718935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Arial"/>
                <a:ea typeface="MS PGothic" charset="0"/>
                <a:cs typeface="Arial"/>
              </a:defRPr>
            </a:lvl1pPr>
          </a:lstStyle>
          <a:p>
            <a:r>
              <a:rPr lang="es-CL" dirty="0" smtClean="0"/>
              <a:t>Algunos hallazgos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86692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CuadroTexto"/>
          <p:cNvSpPr txBox="1"/>
          <p:nvPr/>
        </p:nvSpPr>
        <p:spPr>
          <a:xfrm>
            <a:off x="163136" y="208060"/>
            <a:ext cx="718935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Arial"/>
                <a:ea typeface="MS PGothic" charset="0"/>
                <a:cs typeface="Arial"/>
              </a:defRPr>
            </a:lvl1pPr>
          </a:lstStyle>
          <a:p>
            <a:r>
              <a:rPr lang="es-CL" dirty="0" smtClean="0"/>
              <a:t>Presentación</a:t>
            </a:r>
            <a:endParaRPr lang="es-CL" dirty="0"/>
          </a:p>
        </p:txBody>
      </p:sp>
      <p:sp>
        <p:nvSpPr>
          <p:cNvPr id="5" name="8 CuadroTexto"/>
          <p:cNvSpPr txBox="1"/>
          <p:nvPr/>
        </p:nvSpPr>
        <p:spPr>
          <a:xfrm>
            <a:off x="151452" y="1074625"/>
            <a:ext cx="7420862" cy="48013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Arial"/>
                <a:ea typeface="MS PGothic" charset="0"/>
                <a:cs typeface="Arial"/>
              </a:defRPr>
            </a:lvl1pPr>
          </a:lstStyle>
          <a:p>
            <a:pPr marL="285750" indent="-285750" algn="just">
              <a:buFont typeface="Wingdings" charset="2"/>
              <a:buChar char="§"/>
            </a:pPr>
            <a:r>
              <a:rPr lang="en-US" sz="1800" b="0" dirty="0" smtClean="0"/>
              <a:t>La </a:t>
            </a:r>
            <a:r>
              <a:rPr lang="en-US" sz="1800" b="0" dirty="0" err="1" smtClean="0"/>
              <a:t>presente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investigación</a:t>
            </a:r>
            <a:r>
              <a:rPr lang="en-US" sz="1800" b="0" dirty="0"/>
              <a:t> </a:t>
            </a:r>
            <a:r>
              <a:rPr lang="en-US" sz="1800" b="0" dirty="0" err="1" smtClean="0"/>
              <a:t>tiene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como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objetivo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estudiar</a:t>
            </a:r>
            <a:r>
              <a:rPr lang="en-US" sz="1800" b="0" dirty="0" smtClean="0"/>
              <a:t> la </a:t>
            </a:r>
            <a:r>
              <a:rPr lang="en-US" sz="1800" b="0" dirty="0" err="1" smtClean="0"/>
              <a:t>relación</a:t>
            </a:r>
            <a:r>
              <a:rPr lang="en-US" sz="1800" b="0" dirty="0" smtClean="0"/>
              <a:t> entre la </a:t>
            </a:r>
            <a:r>
              <a:rPr lang="en-US" sz="1800" b="0" dirty="0" err="1" smtClean="0"/>
              <a:t>confianza</a:t>
            </a:r>
            <a:r>
              <a:rPr lang="en-US" sz="1800" b="0" dirty="0" smtClean="0"/>
              <a:t> </a:t>
            </a:r>
            <a:r>
              <a:rPr lang="en-US" sz="1800" b="0" dirty="0" err="1"/>
              <a:t>interorganizacional</a:t>
            </a:r>
            <a:r>
              <a:rPr lang="en-US" sz="1800" b="0" dirty="0"/>
              <a:t> </a:t>
            </a:r>
            <a:r>
              <a:rPr lang="en-US" sz="1800" b="0" dirty="0" smtClean="0"/>
              <a:t>de los </a:t>
            </a:r>
            <a:r>
              <a:rPr lang="en-US" sz="1800" b="0" dirty="0" err="1" smtClean="0"/>
              <a:t>actores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que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forman</a:t>
            </a:r>
            <a:r>
              <a:rPr lang="en-US" sz="1800" b="0" dirty="0" smtClean="0"/>
              <a:t> parte de un </a:t>
            </a:r>
            <a:r>
              <a:rPr lang="en-US" sz="1800" b="0" dirty="0"/>
              <a:t>cluster </a:t>
            </a:r>
            <a:r>
              <a:rPr lang="en-US" sz="1800" b="0" dirty="0" err="1" smtClean="0"/>
              <a:t>vitivinícola</a:t>
            </a:r>
            <a:r>
              <a:rPr lang="en-US" sz="1800" b="0" dirty="0" smtClean="0"/>
              <a:t> en Chile y </a:t>
            </a:r>
            <a:r>
              <a:rPr lang="en-US" sz="1800" b="0" dirty="0" err="1" smtClean="0"/>
              <a:t>su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competitividad</a:t>
            </a:r>
            <a:r>
              <a:rPr lang="en-US" sz="1800" b="0" dirty="0"/>
              <a:t>.</a:t>
            </a:r>
          </a:p>
          <a:p>
            <a:pPr marL="285750" indent="-285750" algn="just">
              <a:buFont typeface="Wingdings" charset="2"/>
              <a:buChar char="§"/>
            </a:pPr>
            <a:endParaRPr lang="en-US" sz="1800" b="0" dirty="0" smtClean="0"/>
          </a:p>
          <a:p>
            <a:pPr marL="285750" indent="-285750" algn="just">
              <a:buFont typeface="Wingdings" charset="2"/>
              <a:buChar char="§"/>
            </a:pPr>
            <a:r>
              <a:rPr lang="en-US" sz="1800" b="0" dirty="0" smtClean="0"/>
              <a:t>La </a:t>
            </a:r>
            <a:r>
              <a:rPr lang="en-US" sz="1800" b="0" dirty="0" err="1" smtClean="0"/>
              <a:t>literatura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señala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que</a:t>
            </a:r>
            <a:r>
              <a:rPr lang="en-US" sz="1800" b="0" dirty="0" smtClean="0"/>
              <a:t> un cluster </a:t>
            </a:r>
            <a:r>
              <a:rPr lang="en-US" sz="1800" b="0" dirty="0" err="1" smtClean="0"/>
              <a:t>debe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ser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gestionado</a:t>
            </a:r>
            <a:r>
              <a:rPr lang="en-US" sz="1800" b="0" dirty="0" smtClean="0"/>
              <a:t> </a:t>
            </a:r>
            <a:r>
              <a:rPr lang="en-US" sz="1800" b="0" dirty="0"/>
              <a:t>de </a:t>
            </a:r>
            <a:r>
              <a:rPr lang="en-US" sz="1800" b="0" dirty="0" err="1"/>
              <a:t>manera</a:t>
            </a:r>
            <a:r>
              <a:rPr lang="en-US" sz="1800" b="0" dirty="0"/>
              <a:t> </a:t>
            </a:r>
            <a:r>
              <a:rPr lang="en-US" sz="1800" b="0" dirty="0" err="1" smtClean="0"/>
              <a:t>que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sus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actores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sean</a:t>
            </a:r>
            <a:r>
              <a:rPr lang="en-US" sz="1800" b="0" dirty="0" smtClean="0"/>
              <a:t> </a:t>
            </a:r>
            <a:r>
              <a:rPr lang="en-US" sz="1800" b="0" dirty="0" err="1"/>
              <a:t>capaces</a:t>
            </a:r>
            <a:r>
              <a:rPr lang="en-US" sz="1800" b="0" dirty="0"/>
              <a:t> de </a:t>
            </a:r>
            <a:r>
              <a:rPr lang="en-US" sz="1800" b="0" dirty="0" err="1"/>
              <a:t>superar</a:t>
            </a:r>
            <a:r>
              <a:rPr lang="en-US" sz="1800" b="0" dirty="0"/>
              <a:t> </a:t>
            </a:r>
            <a:r>
              <a:rPr lang="en-US" sz="1800" b="0" dirty="0" err="1"/>
              <a:t>fallas</a:t>
            </a:r>
            <a:r>
              <a:rPr lang="en-US" sz="1800" b="0" dirty="0"/>
              <a:t> de </a:t>
            </a:r>
            <a:r>
              <a:rPr lang="en-US" sz="1800" b="0" dirty="0" err="1"/>
              <a:t>coordinación</a:t>
            </a:r>
            <a:r>
              <a:rPr lang="en-US" sz="1800" b="0" dirty="0"/>
              <a:t> y </a:t>
            </a:r>
            <a:r>
              <a:rPr lang="en-US" sz="1800" b="0" dirty="0" err="1"/>
              <a:t>generar</a:t>
            </a:r>
            <a:r>
              <a:rPr lang="en-US" sz="1800" b="0" dirty="0"/>
              <a:t> </a:t>
            </a:r>
            <a:r>
              <a:rPr lang="en-US" sz="1800" b="0" dirty="0" err="1"/>
              <a:t>activos</a:t>
            </a:r>
            <a:r>
              <a:rPr lang="en-US" sz="1800" b="0" dirty="0"/>
              <a:t> intangibles </a:t>
            </a:r>
            <a:r>
              <a:rPr lang="en-US" sz="1800" b="0" dirty="0" err="1"/>
              <a:t>como</a:t>
            </a:r>
            <a:r>
              <a:rPr lang="en-US" sz="1800" b="0" dirty="0"/>
              <a:t> la </a:t>
            </a:r>
            <a:r>
              <a:rPr lang="en-US" sz="1800" b="0" dirty="0" err="1"/>
              <a:t>confianza</a:t>
            </a:r>
            <a:r>
              <a:rPr lang="en-US" sz="1800" b="0" dirty="0"/>
              <a:t>, la </a:t>
            </a:r>
            <a:r>
              <a:rPr lang="en-US" sz="1800" b="0" dirty="0" err="1" smtClean="0"/>
              <a:t>gobernanza</a:t>
            </a:r>
            <a:r>
              <a:rPr lang="en-US" sz="1800" b="0" dirty="0" smtClean="0"/>
              <a:t> y la </a:t>
            </a:r>
            <a:r>
              <a:rPr lang="en-US" sz="1800" b="0" dirty="0" err="1"/>
              <a:t>reciprocidad</a:t>
            </a:r>
            <a:r>
              <a:rPr lang="en-US" sz="1800" b="0" dirty="0"/>
              <a:t> (OCDE, 2012). </a:t>
            </a:r>
            <a:endParaRPr lang="en-US" sz="1800" b="0" dirty="0" smtClean="0"/>
          </a:p>
          <a:p>
            <a:pPr marL="285750" indent="-285750" algn="just">
              <a:buFont typeface="Wingdings" charset="2"/>
              <a:buChar char="§"/>
            </a:pPr>
            <a:endParaRPr lang="es-ES_tradnl" sz="1800" b="0" dirty="0" smtClean="0"/>
          </a:p>
          <a:p>
            <a:pPr marL="285750" indent="-285750" algn="just">
              <a:buFont typeface="Wingdings" charset="2"/>
              <a:buChar char="§"/>
            </a:pPr>
            <a:r>
              <a:rPr lang="es-CL" sz="1800" b="0" dirty="0" smtClean="0"/>
              <a:t>En un cluster las empresas tienden a competir más que a colaborar. La colaboración ocurre con sus clientes y proveedores </a:t>
            </a:r>
            <a:r>
              <a:rPr lang="es-CL" sz="1800" b="0" dirty="0"/>
              <a:t>(Boja, 2011; Mesquita, 2007). </a:t>
            </a:r>
          </a:p>
          <a:p>
            <a:pPr algn="just"/>
            <a:endParaRPr lang="es-ES_tradnl" sz="1800" b="0" dirty="0"/>
          </a:p>
          <a:p>
            <a:pPr marL="285750" indent="-285750" algn="just">
              <a:buFont typeface="Wingdings" charset="2"/>
              <a:buChar char="§"/>
            </a:pPr>
            <a:r>
              <a:rPr lang="es-ES_tradnl" sz="1800" b="0" dirty="0" err="1"/>
              <a:t>Doloreux</a:t>
            </a:r>
            <a:r>
              <a:rPr lang="es-ES_tradnl" sz="1800" b="0" dirty="0"/>
              <a:t> y Parto (2005) señalan </a:t>
            </a:r>
            <a:r>
              <a:rPr lang="es-ES_tradnl" sz="1800" b="0" dirty="0" smtClean="0"/>
              <a:t>que estudios sobre las </a:t>
            </a:r>
            <a:r>
              <a:rPr lang="es-ES_tradnl" sz="1800" b="0" dirty="0"/>
              <a:t>interacciones </a:t>
            </a:r>
            <a:r>
              <a:rPr lang="es-ES" sz="1800" b="0" dirty="0"/>
              <a:t>sociales entre los actores que conforman </a:t>
            </a:r>
            <a:r>
              <a:rPr lang="es-ES" sz="1800" b="0" dirty="0" err="1" smtClean="0"/>
              <a:t>clusters</a:t>
            </a:r>
            <a:r>
              <a:rPr lang="es-ES" sz="1800" b="0" dirty="0"/>
              <a:t>, y su relación con la competitividad, han sido </a:t>
            </a:r>
            <a:r>
              <a:rPr lang="es-ES" sz="1800" b="0" dirty="0" smtClean="0"/>
              <a:t>ignorados</a:t>
            </a:r>
            <a:r>
              <a:rPr lang="es-CL" sz="1800" b="0" dirty="0" smtClean="0"/>
              <a:t>.</a:t>
            </a:r>
          </a:p>
          <a:p>
            <a:pPr algn="just"/>
            <a:endParaRPr lang="es-CL" sz="1800" b="0" dirty="0"/>
          </a:p>
        </p:txBody>
      </p:sp>
    </p:spTree>
    <p:extLst>
      <p:ext uri="{BB962C8B-B14F-4D97-AF65-F5344CB8AC3E}">
        <p14:creationId xmlns:p14="http://schemas.microsoft.com/office/powerpoint/2010/main" val="311990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1098" y="921164"/>
            <a:ext cx="7384183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latin typeface="Arial"/>
                <a:ea typeface="MS PGothic" charset="0"/>
                <a:cs typeface="Arial"/>
              </a:rPr>
              <a:t>Recomendaciones </a:t>
            </a:r>
            <a:r>
              <a:rPr lang="es-ES" b="1" dirty="0">
                <a:latin typeface="Arial"/>
                <a:ea typeface="MS PGothic" charset="0"/>
                <a:cs typeface="Arial"/>
              </a:rPr>
              <a:t>para fortalecer la confianza </a:t>
            </a:r>
            <a:r>
              <a:rPr lang="es-ES" b="1" dirty="0" err="1">
                <a:latin typeface="Arial"/>
                <a:ea typeface="MS PGothic" charset="0"/>
                <a:cs typeface="Arial"/>
              </a:rPr>
              <a:t>interorganizacional</a:t>
            </a:r>
            <a:r>
              <a:rPr lang="es-ES" b="1" dirty="0">
                <a:latin typeface="Arial"/>
                <a:ea typeface="MS PGothic" charset="0"/>
                <a:cs typeface="Arial"/>
              </a:rPr>
              <a:t>: </a:t>
            </a:r>
          </a:p>
          <a:p>
            <a:pPr algn="just"/>
            <a:endParaRPr lang="es-ES" dirty="0">
              <a:latin typeface="Arial"/>
              <a:ea typeface="MS PGothic" charset="0"/>
              <a:cs typeface="Arial"/>
            </a:endParaRPr>
          </a:p>
          <a:p>
            <a:pPr marL="285750" indent="-285750" algn="just">
              <a:buFont typeface="Wingdings" charset="2"/>
              <a:buChar char="§"/>
            </a:pPr>
            <a:r>
              <a:rPr lang="es-ES" dirty="0">
                <a:latin typeface="Arial"/>
                <a:ea typeface="MS PGothic" charset="0"/>
                <a:cs typeface="Arial"/>
              </a:rPr>
              <a:t>Convocar a los empresarios en el diseño de políticas públicas de desarrollo de </a:t>
            </a:r>
            <a:r>
              <a:rPr lang="es-ES" dirty="0" err="1">
                <a:latin typeface="Arial"/>
                <a:ea typeface="MS PGothic" charset="0"/>
                <a:cs typeface="Arial"/>
              </a:rPr>
              <a:t>clusters</a:t>
            </a:r>
            <a:r>
              <a:rPr lang="es-ES" dirty="0">
                <a:latin typeface="Arial"/>
                <a:ea typeface="MS PGothic" charset="0"/>
                <a:cs typeface="Arial"/>
              </a:rPr>
              <a:t>, más que </a:t>
            </a:r>
            <a:r>
              <a:rPr lang="es-ES" dirty="0" smtClean="0">
                <a:latin typeface="Arial"/>
                <a:ea typeface="MS PGothic" charset="0"/>
                <a:cs typeface="Arial"/>
              </a:rPr>
              <a:t>invitarlos cuando </a:t>
            </a:r>
            <a:r>
              <a:rPr lang="es-ES" dirty="0">
                <a:latin typeface="Arial"/>
                <a:ea typeface="MS PGothic" charset="0"/>
                <a:cs typeface="Arial"/>
              </a:rPr>
              <a:t>la política ya ha sido </a:t>
            </a:r>
            <a:r>
              <a:rPr lang="es-ES" dirty="0" smtClean="0">
                <a:latin typeface="Arial"/>
                <a:ea typeface="MS PGothic" charset="0"/>
                <a:cs typeface="Arial"/>
              </a:rPr>
              <a:t>diseñada</a:t>
            </a:r>
            <a:r>
              <a:rPr lang="es-ES" dirty="0" smtClean="0">
                <a:latin typeface="Arial"/>
                <a:ea typeface="MS PGothic" charset="0"/>
                <a:cs typeface="Arial"/>
              </a:rPr>
              <a:t>. Si una </a:t>
            </a:r>
            <a:r>
              <a:rPr lang="es-ES" dirty="0">
                <a:latin typeface="Arial"/>
                <a:ea typeface="MS PGothic" charset="0"/>
                <a:cs typeface="Arial"/>
              </a:rPr>
              <a:t>empresa no está en la discusión, siente envidia de las otras y se adhiere.</a:t>
            </a:r>
          </a:p>
          <a:p>
            <a:pPr marL="285750" indent="-285750" algn="just">
              <a:buFont typeface="Wingdings" charset="2"/>
              <a:buChar char="§"/>
            </a:pPr>
            <a:endParaRPr lang="es-ES" dirty="0" smtClean="0">
              <a:latin typeface="Arial"/>
              <a:ea typeface="MS PGothic" charset="0"/>
              <a:cs typeface="Arial"/>
            </a:endParaRPr>
          </a:p>
          <a:p>
            <a:pPr marL="285750" indent="-285750" algn="just">
              <a:buFont typeface="Wingdings" charset="2"/>
              <a:buChar char="§"/>
            </a:pPr>
            <a:r>
              <a:rPr lang="es-ES" dirty="0" smtClean="0">
                <a:latin typeface="Arial"/>
                <a:ea typeface="MS PGothic" charset="0"/>
                <a:cs typeface="Arial"/>
              </a:rPr>
              <a:t>La partici</a:t>
            </a:r>
            <a:r>
              <a:rPr lang="es-ES" dirty="0" smtClean="0">
                <a:latin typeface="Arial"/>
                <a:ea typeface="MS PGothic" charset="0"/>
                <a:cs typeface="Arial"/>
              </a:rPr>
              <a:t>pación de privados en el diseño de políticas facilitará su posterior participación </a:t>
            </a:r>
            <a:r>
              <a:rPr lang="es-ES" dirty="0">
                <a:latin typeface="Arial"/>
                <a:ea typeface="MS PGothic" charset="0"/>
                <a:cs typeface="Arial"/>
              </a:rPr>
              <a:t>en </a:t>
            </a:r>
            <a:r>
              <a:rPr lang="es-ES" dirty="0" smtClean="0">
                <a:latin typeface="Arial"/>
                <a:ea typeface="MS PGothic" charset="0"/>
                <a:cs typeface="Arial"/>
              </a:rPr>
              <a:t>programas gubernamentales </a:t>
            </a:r>
            <a:r>
              <a:rPr lang="es-ES" dirty="0" smtClean="0">
                <a:latin typeface="Arial"/>
                <a:ea typeface="MS PGothic" charset="0"/>
                <a:cs typeface="Arial"/>
              </a:rPr>
              <a:t>con actores públicos y privados.</a:t>
            </a:r>
          </a:p>
          <a:p>
            <a:pPr marL="285750" indent="-285750" algn="just">
              <a:buFont typeface="Wingdings" charset="2"/>
              <a:buChar char="§"/>
            </a:pPr>
            <a:endParaRPr lang="es-ES" dirty="0">
              <a:latin typeface="Arial"/>
              <a:ea typeface="MS PGothic" charset="0"/>
              <a:cs typeface="Arial"/>
            </a:endParaRPr>
          </a:p>
          <a:p>
            <a:pPr marL="285750" indent="-285750" algn="just">
              <a:buFont typeface="Wingdings" charset="2"/>
              <a:buChar char="§"/>
            </a:pPr>
            <a:r>
              <a:rPr lang="es-ES" dirty="0" smtClean="0">
                <a:latin typeface="Arial"/>
                <a:ea typeface="MS PGothic" charset="0"/>
                <a:cs typeface="Arial"/>
              </a:rPr>
              <a:t>Las interacciones sociales constantes entre los actores representan una oportunidad para que las personas se conozcan, sepan lo que hacen los otros, y nazcan proyectos conjuntos entre sus instituciones.</a:t>
            </a:r>
            <a:endParaRPr lang="es-ES" dirty="0" smtClean="0">
              <a:latin typeface="Arial"/>
              <a:ea typeface="MS PGothic" charset="0"/>
              <a:cs typeface="Arial"/>
            </a:endParaRPr>
          </a:p>
        </p:txBody>
      </p:sp>
      <p:sp>
        <p:nvSpPr>
          <p:cNvPr id="6" name="8 CuadroTexto"/>
          <p:cNvSpPr txBox="1"/>
          <p:nvPr/>
        </p:nvSpPr>
        <p:spPr>
          <a:xfrm>
            <a:off x="163136" y="208060"/>
            <a:ext cx="718935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Arial"/>
                <a:ea typeface="MS PGothic" charset="0"/>
                <a:cs typeface="Arial"/>
              </a:defRPr>
            </a:lvl1pPr>
          </a:lstStyle>
          <a:p>
            <a:r>
              <a:rPr lang="es-CL" dirty="0" smtClean="0"/>
              <a:t>Algunos hallazgos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88809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5420" y="1093643"/>
            <a:ext cx="73998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charset="2"/>
              <a:buChar char="§"/>
            </a:pPr>
            <a:r>
              <a:rPr lang="es-ES" dirty="0" smtClean="0">
                <a:latin typeface="Arial"/>
                <a:ea typeface="MS PGothic" charset="0"/>
                <a:cs typeface="Arial"/>
              </a:rPr>
              <a:t>La confianza es un fen</a:t>
            </a:r>
            <a:r>
              <a:rPr lang="es-ES" dirty="0" smtClean="0">
                <a:latin typeface="Arial"/>
                <a:ea typeface="MS PGothic" charset="0"/>
                <a:cs typeface="Arial"/>
              </a:rPr>
              <a:t>ómeno </a:t>
            </a:r>
            <a:r>
              <a:rPr lang="es-ES" dirty="0" smtClean="0">
                <a:latin typeface="Arial"/>
                <a:ea typeface="MS PGothic" charset="0"/>
                <a:cs typeface="Arial"/>
              </a:rPr>
              <a:t>complejo. Son las personas quienes confían </a:t>
            </a:r>
            <a:r>
              <a:rPr lang="es-ES" dirty="0">
                <a:latin typeface="Arial"/>
                <a:ea typeface="MS PGothic" charset="0"/>
                <a:cs typeface="Arial"/>
              </a:rPr>
              <a:t>en </a:t>
            </a:r>
            <a:r>
              <a:rPr lang="es-ES" dirty="0" smtClean="0">
                <a:latin typeface="Arial"/>
                <a:ea typeface="MS PGothic" charset="0"/>
                <a:cs typeface="Arial"/>
              </a:rPr>
              <a:t>otras </a:t>
            </a:r>
            <a:r>
              <a:rPr lang="es-ES" dirty="0" smtClean="0">
                <a:latin typeface="Arial"/>
                <a:ea typeface="MS PGothic" charset="0"/>
                <a:cs typeface="Arial"/>
              </a:rPr>
              <a:t>y se asocian, </a:t>
            </a:r>
            <a:r>
              <a:rPr lang="es-ES" dirty="0" smtClean="0">
                <a:latin typeface="Arial"/>
                <a:ea typeface="MS PGothic" charset="0"/>
                <a:cs typeface="Arial"/>
              </a:rPr>
              <a:t>m</a:t>
            </a:r>
            <a:r>
              <a:rPr lang="es-ES" dirty="0" smtClean="0">
                <a:latin typeface="Arial"/>
                <a:ea typeface="MS PGothic" charset="0"/>
                <a:cs typeface="Arial"/>
              </a:rPr>
              <a:t>ás que </a:t>
            </a:r>
            <a:r>
              <a:rPr lang="es-ES" dirty="0" smtClean="0">
                <a:latin typeface="Arial"/>
                <a:ea typeface="MS PGothic" charset="0"/>
                <a:cs typeface="Arial"/>
              </a:rPr>
              <a:t>las organizaciones.</a:t>
            </a:r>
          </a:p>
          <a:p>
            <a:pPr algn="just"/>
            <a:endParaRPr lang="es-ES" dirty="0" smtClean="0">
              <a:latin typeface="Arial"/>
              <a:ea typeface="MS PGothic" charset="0"/>
              <a:cs typeface="Arial"/>
            </a:endParaRPr>
          </a:p>
          <a:p>
            <a:pPr marL="285750" indent="-285750" algn="just">
              <a:buFont typeface="Wingdings" charset="2"/>
              <a:buChar char="§"/>
            </a:pPr>
            <a:r>
              <a:rPr lang="es-CL" dirty="0">
                <a:latin typeface="Arial"/>
                <a:ea typeface="MS PGothic" charset="0"/>
                <a:cs typeface="Arial"/>
              </a:rPr>
              <a:t>Aunque </a:t>
            </a:r>
            <a:r>
              <a:rPr lang="es-CL" dirty="0" smtClean="0">
                <a:latin typeface="Arial"/>
                <a:ea typeface="MS PGothic" charset="0"/>
                <a:cs typeface="Arial"/>
              </a:rPr>
              <a:t>las empresas pueden tener éxito </a:t>
            </a:r>
            <a:r>
              <a:rPr lang="es-CL" dirty="0" smtClean="0">
                <a:latin typeface="Arial"/>
                <a:ea typeface="MS PGothic" charset="0"/>
                <a:cs typeface="Arial"/>
              </a:rPr>
              <a:t>individual, en </a:t>
            </a:r>
            <a:r>
              <a:rPr lang="es-CL" dirty="0">
                <a:latin typeface="Arial"/>
                <a:ea typeface="MS PGothic" charset="0"/>
                <a:cs typeface="Arial"/>
              </a:rPr>
              <a:t>el </a:t>
            </a:r>
            <a:r>
              <a:rPr lang="es-CL" dirty="0" smtClean="0">
                <a:latin typeface="Arial"/>
                <a:ea typeface="MS PGothic" charset="0"/>
                <a:cs typeface="Arial"/>
              </a:rPr>
              <a:t>negocio del vino </a:t>
            </a:r>
            <a:r>
              <a:rPr lang="es-CL" dirty="0" smtClean="0">
                <a:latin typeface="Arial"/>
                <a:ea typeface="MS PGothic" charset="0"/>
                <a:cs typeface="Arial"/>
              </a:rPr>
              <a:t>esto no necesariamente es elemento de </a:t>
            </a:r>
            <a:r>
              <a:rPr lang="es-CL" dirty="0" smtClean="0">
                <a:latin typeface="Arial"/>
                <a:ea typeface="MS PGothic" charset="0"/>
                <a:cs typeface="Arial"/>
              </a:rPr>
              <a:t>competitividad, ya que los consumidores </a:t>
            </a:r>
            <a:r>
              <a:rPr lang="es-CL" dirty="0">
                <a:latin typeface="Arial"/>
                <a:ea typeface="MS PGothic" charset="0"/>
                <a:cs typeface="Arial"/>
              </a:rPr>
              <a:t>más que una marca específica, buscan lugares </a:t>
            </a:r>
            <a:r>
              <a:rPr lang="es-CL" dirty="0" smtClean="0">
                <a:latin typeface="Arial"/>
                <a:ea typeface="MS PGothic" charset="0"/>
                <a:cs typeface="Arial"/>
              </a:rPr>
              <a:t>distintivos: </a:t>
            </a:r>
            <a:r>
              <a:rPr lang="es-CL" b="1" dirty="0" smtClean="0">
                <a:latin typeface="Arial"/>
                <a:ea typeface="MS PGothic" charset="0"/>
                <a:cs typeface="Arial"/>
              </a:rPr>
              <a:t>las empresas deber</a:t>
            </a:r>
            <a:r>
              <a:rPr lang="es-CL" b="1" dirty="0" smtClean="0">
                <a:latin typeface="Arial"/>
                <a:ea typeface="MS PGothic" charset="0"/>
                <a:cs typeface="Arial"/>
              </a:rPr>
              <a:t>ían ser capaces de mostrarse como un colectivo frente al cliente, es decir como “cluster vitivinícola”.</a:t>
            </a:r>
          </a:p>
          <a:p>
            <a:pPr algn="just"/>
            <a:endParaRPr lang="es-ES" dirty="0">
              <a:latin typeface="Arial"/>
              <a:ea typeface="MS PGothic" charset="0"/>
              <a:cs typeface="Arial"/>
            </a:endParaRPr>
          </a:p>
          <a:p>
            <a:pPr marL="285750" indent="-285750" algn="just">
              <a:buFont typeface="Wingdings" charset="2"/>
              <a:buChar char="§"/>
            </a:pPr>
            <a:r>
              <a:rPr lang="es-ES" dirty="0" smtClean="0">
                <a:latin typeface="Arial"/>
                <a:ea typeface="MS PGothic" charset="0"/>
                <a:cs typeface="Arial"/>
              </a:rPr>
              <a:t>Las empresas vitivinícolas deben estar vinculadas al territorio, a la historia y la tradición del lugar donde están localizadas, y contribuir al desarrollo económico y social y a la generación de empleo para integrar a la comunidad en su negocio.</a:t>
            </a:r>
            <a:endParaRPr lang="es-ES" dirty="0">
              <a:latin typeface="Arial"/>
              <a:ea typeface="MS PGothic" charset="0"/>
              <a:cs typeface="Arial"/>
            </a:endParaRPr>
          </a:p>
        </p:txBody>
      </p:sp>
      <p:sp>
        <p:nvSpPr>
          <p:cNvPr id="5" name="8 CuadroTexto"/>
          <p:cNvSpPr txBox="1"/>
          <p:nvPr/>
        </p:nvSpPr>
        <p:spPr>
          <a:xfrm>
            <a:off x="163136" y="208060"/>
            <a:ext cx="718935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Arial"/>
                <a:ea typeface="MS PGothic" charset="0"/>
                <a:cs typeface="Arial"/>
              </a:defRPr>
            </a:lvl1pPr>
          </a:lstStyle>
          <a:p>
            <a:r>
              <a:rPr lang="es-CL" dirty="0" smtClean="0"/>
              <a:t>Lecciones Aprendidas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82101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7591" cy="70104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01686" y="5358004"/>
            <a:ext cx="856000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latin typeface="Arial" pitchFamily="34" charset="0"/>
                <a:cs typeface="Arial" pitchFamily="34" charset="0"/>
              </a:rPr>
              <a:t>Estudio de la confianza interorganizacional en un cluster vitivinícola de Chile como elemento fundamental para su competitividad </a:t>
            </a:r>
            <a:endParaRPr lang="es-CO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b="1" dirty="0" smtClean="0">
                <a:latin typeface="Arial" pitchFamily="34" charset="0"/>
                <a:cs typeface="Arial" pitchFamily="34" charset="0"/>
              </a:rPr>
              <a:t>Etienne Choupay Magna</a:t>
            </a:r>
          </a:p>
          <a:p>
            <a:pPr algn="ctr"/>
            <a:r>
              <a:rPr lang="es-CO" sz="1600" b="1" dirty="0" smtClean="0">
                <a:latin typeface="Arial" pitchFamily="34" charset="0"/>
                <a:cs typeface="Arial" pitchFamily="34" charset="0"/>
              </a:rPr>
              <a:t>18 de junio de 2015</a:t>
            </a:r>
            <a:endParaRPr lang="es-CO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58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CuadroTexto"/>
          <p:cNvSpPr txBox="1"/>
          <p:nvPr/>
        </p:nvSpPr>
        <p:spPr>
          <a:xfrm>
            <a:off x="163136" y="208060"/>
            <a:ext cx="7440533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Arial"/>
                <a:ea typeface="MS PGothic" charset="0"/>
                <a:cs typeface="Arial"/>
              </a:defRPr>
            </a:lvl1pPr>
          </a:lstStyle>
          <a:p>
            <a:r>
              <a:rPr lang="es-CL" dirty="0" smtClean="0"/>
              <a:t>La política pública para el desarrollo de clusters en Chile</a:t>
            </a:r>
            <a:endParaRPr lang="es-CL" dirty="0"/>
          </a:p>
        </p:txBody>
      </p:sp>
      <p:grpSp>
        <p:nvGrpSpPr>
          <p:cNvPr id="10" name="Grupo 10"/>
          <p:cNvGrpSpPr/>
          <p:nvPr/>
        </p:nvGrpSpPr>
        <p:grpSpPr>
          <a:xfrm>
            <a:off x="254438" y="1716550"/>
            <a:ext cx="2011407" cy="947364"/>
            <a:chOff x="1262548" y="944"/>
            <a:chExt cx="2011407" cy="947364"/>
          </a:xfrm>
          <a:solidFill>
            <a:srgbClr val="000090"/>
          </a:solidFill>
        </p:grpSpPr>
        <p:sp>
          <p:nvSpPr>
            <p:cNvPr id="11" name="Rectángulo redondeado 10"/>
            <p:cNvSpPr/>
            <p:nvPr/>
          </p:nvSpPr>
          <p:spPr>
            <a:xfrm>
              <a:off x="1262548" y="944"/>
              <a:ext cx="2011407" cy="94736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ángulo 11"/>
            <p:cNvSpPr/>
            <p:nvPr/>
          </p:nvSpPr>
          <p:spPr>
            <a:xfrm>
              <a:off x="1290295" y="28691"/>
              <a:ext cx="1955913" cy="8918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200" kern="1200" dirty="0" smtClean="0"/>
                <a:t>PRESIDENTA</a:t>
              </a:r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200" kern="1200" dirty="0" smtClean="0"/>
                <a:t>MICHELLE BACHELET </a:t>
              </a:r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200" kern="1200" dirty="0" smtClean="0"/>
                <a:t>(2006-2010)</a:t>
              </a:r>
              <a:endParaRPr lang="es-CL" sz="1200" kern="1200" dirty="0"/>
            </a:p>
          </p:txBody>
        </p:sp>
      </p:grpSp>
      <p:sp>
        <p:nvSpPr>
          <p:cNvPr id="13" name="Left Brace 18"/>
          <p:cNvSpPr/>
          <p:nvPr/>
        </p:nvSpPr>
        <p:spPr>
          <a:xfrm flipH="1">
            <a:off x="2298881" y="1700867"/>
            <a:ext cx="478874" cy="96006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grpSp>
        <p:nvGrpSpPr>
          <p:cNvPr id="14" name="Grupo 15"/>
          <p:cNvGrpSpPr/>
          <p:nvPr/>
        </p:nvGrpSpPr>
        <p:grpSpPr>
          <a:xfrm>
            <a:off x="226691" y="3406227"/>
            <a:ext cx="2011407" cy="947364"/>
            <a:chOff x="1262548" y="944"/>
            <a:chExt cx="2011407" cy="947364"/>
          </a:xfrm>
          <a:solidFill>
            <a:schemeClr val="accent6">
              <a:lumMod val="75000"/>
            </a:schemeClr>
          </a:solidFill>
        </p:grpSpPr>
        <p:sp>
          <p:nvSpPr>
            <p:cNvPr id="15" name="Rectángulo redondeado 14"/>
            <p:cNvSpPr/>
            <p:nvPr/>
          </p:nvSpPr>
          <p:spPr>
            <a:xfrm>
              <a:off x="1262548" y="944"/>
              <a:ext cx="2011407" cy="94736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ángulo 15"/>
            <p:cNvSpPr/>
            <p:nvPr/>
          </p:nvSpPr>
          <p:spPr>
            <a:xfrm>
              <a:off x="1290295" y="28691"/>
              <a:ext cx="1955913" cy="8918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200" dirty="0" smtClean="0"/>
                <a:t>PRESIDENTE </a:t>
              </a:r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200" dirty="0" smtClean="0"/>
                <a:t>SEBASTIAN PIÑERA </a:t>
              </a:r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200" dirty="0" smtClean="0"/>
                <a:t>(2010-2014)</a:t>
              </a:r>
              <a:endParaRPr lang="es-CL" sz="1200" kern="1200" dirty="0"/>
            </a:p>
          </p:txBody>
        </p:sp>
      </p:grpSp>
      <p:sp>
        <p:nvSpPr>
          <p:cNvPr id="17" name="Left Brace 18"/>
          <p:cNvSpPr/>
          <p:nvPr/>
        </p:nvSpPr>
        <p:spPr>
          <a:xfrm flipH="1">
            <a:off x="2333028" y="3389666"/>
            <a:ext cx="478874" cy="97960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grpSp>
        <p:nvGrpSpPr>
          <p:cNvPr id="18" name="Grupo 20"/>
          <p:cNvGrpSpPr/>
          <p:nvPr/>
        </p:nvGrpSpPr>
        <p:grpSpPr>
          <a:xfrm>
            <a:off x="211013" y="5013179"/>
            <a:ext cx="2011407" cy="947364"/>
            <a:chOff x="1262548" y="944"/>
            <a:chExt cx="2011407" cy="947364"/>
          </a:xfrm>
          <a:solidFill>
            <a:srgbClr val="E17068"/>
          </a:solidFill>
        </p:grpSpPr>
        <p:sp>
          <p:nvSpPr>
            <p:cNvPr id="19" name="Rectángulo redondeado 18"/>
            <p:cNvSpPr/>
            <p:nvPr/>
          </p:nvSpPr>
          <p:spPr>
            <a:xfrm>
              <a:off x="1262548" y="944"/>
              <a:ext cx="2011407" cy="94736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ángulo 19"/>
            <p:cNvSpPr/>
            <p:nvPr/>
          </p:nvSpPr>
          <p:spPr>
            <a:xfrm>
              <a:off x="1290295" y="28691"/>
              <a:ext cx="1955913" cy="891870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200" dirty="0"/>
                <a:t> </a:t>
              </a:r>
              <a:endParaRPr lang="es-CL" sz="1200" dirty="0" smtClean="0"/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200" dirty="0" smtClean="0"/>
                <a:t>PRESIDENTA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200" dirty="0" smtClean="0"/>
                <a:t>MICHELLE </a:t>
              </a:r>
              <a:r>
                <a:rPr lang="es-CL" sz="1200" dirty="0"/>
                <a:t>BACHELET </a:t>
              </a:r>
              <a:endParaRPr lang="es-CL" sz="1200" dirty="0" smtClean="0"/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200" dirty="0" smtClean="0"/>
                <a:t>(2014-2018)</a:t>
              </a:r>
              <a:endParaRPr lang="es-CL" sz="1200" dirty="0"/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200" kern="1200" dirty="0"/>
            </a:p>
          </p:txBody>
        </p:sp>
      </p:grpSp>
      <p:sp>
        <p:nvSpPr>
          <p:cNvPr id="21" name="Left Brace 18"/>
          <p:cNvSpPr/>
          <p:nvPr/>
        </p:nvSpPr>
        <p:spPr>
          <a:xfrm flipH="1">
            <a:off x="2380062" y="5013179"/>
            <a:ext cx="478874" cy="94736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sp>
        <p:nvSpPr>
          <p:cNvPr id="22" name="TextBox 12"/>
          <p:cNvSpPr txBox="1"/>
          <p:nvPr/>
        </p:nvSpPr>
        <p:spPr>
          <a:xfrm>
            <a:off x="2899138" y="1541851"/>
            <a:ext cx="44380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rgbClr val="000090"/>
                </a:solidFill>
                <a:latin typeface="Arial"/>
                <a:cs typeface="Arial"/>
              </a:rPr>
              <a:t>Selectividad: </a:t>
            </a:r>
          </a:p>
          <a:p>
            <a:pPr marL="285750" indent="-285750">
              <a:buFont typeface="Wingdings" charset="2"/>
              <a:buChar char="§"/>
            </a:pPr>
            <a:r>
              <a:rPr lang="es-CL" sz="1600" b="1" dirty="0" smtClean="0">
                <a:latin typeface="Arial"/>
                <a:cs typeface="Arial"/>
              </a:rPr>
              <a:t>Se apoyan sectores </a:t>
            </a:r>
            <a:r>
              <a:rPr lang="es-CL" sz="1600" b="1" dirty="0">
                <a:latin typeface="Arial"/>
                <a:cs typeface="Arial"/>
              </a:rPr>
              <a:t>de la econonomía con potencial de </a:t>
            </a:r>
            <a:r>
              <a:rPr lang="es-CL" sz="1600" b="1" dirty="0" smtClean="0">
                <a:latin typeface="Arial"/>
                <a:cs typeface="Arial"/>
              </a:rPr>
              <a:t>crecimiento: Acuicultura, Minería, Alimentos, Turismo, Servicios Globales. </a:t>
            </a:r>
          </a:p>
        </p:txBody>
      </p:sp>
      <p:sp>
        <p:nvSpPr>
          <p:cNvPr id="23" name="TextBox 12"/>
          <p:cNvSpPr txBox="1"/>
          <p:nvPr/>
        </p:nvSpPr>
        <p:spPr>
          <a:xfrm>
            <a:off x="2905884" y="3326360"/>
            <a:ext cx="4446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400" b="1">
                <a:latin typeface="Arial"/>
                <a:cs typeface="Arial"/>
              </a:defRPr>
            </a:lvl1pPr>
          </a:lstStyle>
          <a:p>
            <a:r>
              <a:rPr lang="es-CL" sz="1600" dirty="0" smtClean="0">
                <a:solidFill>
                  <a:srgbClr val="000090"/>
                </a:solidFill>
              </a:rPr>
              <a:t>Política Neutral: </a:t>
            </a:r>
          </a:p>
          <a:p>
            <a:pPr marL="285750" indent="-285750">
              <a:buFont typeface="Arial"/>
              <a:buChar char="•"/>
            </a:pPr>
            <a:r>
              <a:rPr lang="es-CL" sz="1600" dirty="0" smtClean="0"/>
              <a:t>No existe un </a:t>
            </a:r>
            <a:r>
              <a:rPr lang="es-CL" sz="1600" dirty="0"/>
              <a:t>especial apoyo a </a:t>
            </a:r>
            <a:r>
              <a:rPr lang="es-CL" sz="1600" dirty="0" smtClean="0"/>
              <a:t>los sectores de la economía a través de recursos públicos.</a:t>
            </a:r>
            <a:endParaRPr lang="es-CL" sz="1600" dirty="0"/>
          </a:p>
        </p:txBody>
      </p:sp>
      <p:sp>
        <p:nvSpPr>
          <p:cNvPr id="24" name="TextBox 12"/>
          <p:cNvSpPr txBox="1"/>
          <p:nvPr/>
        </p:nvSpPr>
        <p:spPr>
          <a:xfrm>
            <a:off x="2952919" y="4863128"/>
            <a:ext cx="4243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400" b="1">
                <a:latin typeface="Arial"/>
                <a:cs typeface="Arial"/>
              </a:defRPr>
            </a:lvl1pPr>
          </a:lstStyle>
          <a:p>
            <a:r>
              <a:rPr lang="es-CL" sz="1600" dirty="0" smtClean="0">
                <a:solidFill>
                  <a:srgbClr val="000090"/>
                </a:solidFill>
              </a:rPr>
              <a:t>Selectividad: Foco en clusters</a:t>
            </a:r>
          </a:p>
          <a:p>
            <a:pPr marL="285750" indent="-285750" algn="just">
              <a:buFont typeface="Wingdings" charset="2"/>
              <a:buChar char="§"/>
            </a:pPr>
            <a:r>
              <a:rPr lang="es-CL" sz="1600" dirty="0" smtClean="0">
                <a:ea typeface="Verdana" panose="020B0604030504040204" pitchFamily="34" charset="0"/>
              </a:rPr>
              <a:t>Resolución de problemas de coordinación y generación de bienes públicos para mejorar la competitividad de determinados sectores </a:t>
            </a:r>
            <a:r>
              <a:rPr lang="es-ES_tradnl" sz="1600" dirty="0" smtClean="0">
                <a:ea typeface="Verdana" panose="020B0604030504040204" pitchFamily="34" charset="0"/>
              </a:rPr>
              <a:t>de la economía</a:t>
            </a:r>
            <a:r>
              <a:rPr lang="en-US" sz="1600" dirty="0" smtClean="0">
                <a:ea typeface="Verdana" panose="020B0604030504040204" pitchFamily="34" charset="0"/>
              </a:rPr>
              <a:t>.</a:t>
            </a:r>
            <a:endParaRPr lang="es-CL" sz="1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1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1" grpId="0" animBg="1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CuadroTexto"/>
          <p:cNvSpPr txBox="1"/>
          <p:nvPr/>
        </p:nvSpPr>
        <p:spPr>
          <a:xfrm>
            <a:off x="163136" y="208060"/>
            <a:ext cx="718935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Arial"/>
                <a:ea typeface="MS PGothic" charset="0"/>
                <a:cs typeface="Arial"/>
              </a:defRPr>
            </a:lvl1pPr>
          </a:lstStyle>
          <a:p>
            <a:r>
              <a:rPr lang="es-CL" dirty="0" smtClean="0"/>
              <a:t>2014-2018: Foco en Clusters</a:t>
            </a:r>
          </a:p>
        </p:txBody>
      </p:sp>
      <p:grpSp>
        <p:nvGrpSpPr>
          <p:cNvPr id="14" name="Grupo 10"/>
          <p:cNvGrpSpPr/>
          <p:nvPr/>
        </p:nvGrpSpPr>
        <p:grpSpPr>
          <a:xfrm>
            <a:off x="146144" y="3961966"/>
            <a:ext cx="3292751" cy="1791134"/>
            <a:chOff x="1262548" y="944"/>
            <a:chExt cx="2011407" cy="947364"/>
          </a:xfrm>
        </p:grpSpPr>
        <p:sp>
          <p:nvSpPr>
            <p:cNvPr id="15" name="Rectángulo redondeado 14"/>
            <p:cNvSpPr/>
            <p:nvPr/>
          </p:nvSpPr>
          <p:spPr>
            <a:xfrm>
              <a:off x="1262548" y="944"/>
              <a:ext cx="2011407" cy="947364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ángulo 15"/>
            <p:cNvSpPr/>
            <p:nvPr/>
          </p:nvSpPr>
          <p:spPr>
            <a:xfrm>
              <a:off x="1290295" y="28691"/>
              <a:ext cx="1955913" cy="891870"/>
            </a:xfrm>
            <a:prstGeom prst="rect">
              <a:avLst/>
            </a:prstGeom>
            <a:solidFill>
              <a:srgbClr val="0000F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dirty="0" smtClean="0">
                  <a:solidFill>
                    <a:schemeClr val="bg1"/>
                  </a:solidFill>
                </a:rPr>
                <a:t>Colaboración público-privada en sectores estratégicos de la economía:  cerrar brechas en tecnología, capital humano, regulaciones, etc., a nivel nacional, meso-regional y regional</a:t>
              </a:r>
              <a:endParaRPr lang="es-CL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upo 10"/>
          <p:cNvGrpSpPr/>
          <p:nvPr/>
        </p:nvGrpSpPr>
        <p:grpSpPr>
          <a:xfrm>
            <a:off x="4139808" y="4002266"/>
            <a:ext cx="3292751" cy="1791134"/>
            <a:chOff x="1262548" y="944"/>
            <a:chExt cx="2011407" cy="947364"/>
          </a:xfrm>
        </p:grpSpPr>
        <p:sp>
          <p:nvSpPr>
            <p:cNvPr id="19" name="Rectángulo redondeado 18"/>
            <p:cNvSpPr/>
            <p:nvPr/>
          </p:nvSpPr>
          <p:spPr>
            <a:xfrm>
              <a:off x="1262548" y="944"/>
              <a:ext cx="2011407" cy="947364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0" name="Rectángulo 19"/>
            <p:cNvSpPr/>
            <p:nvPr/>
          </p:nvSpPr>
          <p:spPr>
            <a:xfrm>
              <a:off x="1290295" y="28691"/>
              <a:ext cx="1955913" cy="891870"/>
            </a:xfrm>
            <a:prstGeom prst="rect">
              <a:avLst/>
            </a:prstGeom>
            <a:solidFill>
              <a:srgbClr val="0000F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dirty="0" smtClean="0">
                  <a:solidFill>
                    <a:srgbClr val="FFFFFF"/>
                  </a:solidFill>
                </a:rPr>
                <a:t>Tránsito </a:t>
              </a:r>
              <a:r>
                <a:rPr lang="es-CL" sz="1600" dirty="0" smtClean="0">
                  <a:solidFill>
                    <a:srgbClr val="FFFFFF"/>
                  </a:solidFill>
                </a:rPr>
                <a:t>de </a:t>
              </a:r>
              <a:r>
                <a:rPr lang="es-CL" sz="1600" dirty="0">
                  <a:solidFill>
                    <a:srgbClr val="FFFFFF"/>
                  </a:solidFill>
                </a:rPr>
                <a:t>ventajas comparativas basadas en recursos naturales a ventajas </a:t>
              </a:r>
              <a:r>
                <a:rPr lang="es-CL" sz="1600" dirty="0" smtClean="0">
                  <a:solidFill>
                    <a:srgbClr val="FFFFFF"/>
                  </a:solidFill>
                </a:rPr>
                <a:t>competitivas, </a:t>
              </a:r>
              <a:r>
                <a:rPr lang="es-CL" sz="1600" dirty="0">
                  <a:solidFill>
                    <a:srgbClr val="FFFFFF"/>
                  </a:solidFill>
                </a:rPr>
                <a:t>a través de la generación de productos, bienes y servicios </a:t>
              </a:r>
              <a:r>
                <a:rPr lang="es-CL" sz="1600" dirty="0" smtClean="0">
                  <a:solidFill>
                    <a:srgbClr val="FFFFFF"/>
                  </a:solidFill>
                </a:rPr>
                <a:t>en base al conocimiento  </a:t>
              </a:r>
              <a:endParaRPr lang="es-CL" sz="1600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5" name="Conector angular 4"/>
          <p:cNvCxnSpPr>
            <a:endCxn id="15" idx="0"/>
          </p:cNvCxnSpPr>
          <p:nvPr/>
        </p:nvCxnSpPr>
        <p:spPr>
          <a:xfrm rot="10800000" flipV="1">
            <a:off x="1792520" y="2101520"/>
            <a:ext cx="567846" cy="1860446"/>
          </a:xfrm>
          <a:prstGeom prst="bentConnector2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angular 11"/>
          <p:cNvCxnSpPr/>
          <p:nvPr/>
        </p:nvCxnSpPr>
        <p:spPr>
          <a:xfrm>
            <a:off x="5408366" y="2101520"/>
            <a:ext cx="596181" cy="1912537"/>
          </a:xfrm>
          <a:prstGeom prst="bentConnector2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ángulo 23"/>
          <p:cNvSpPr/>
          <p:nvPr/>
        </p:nvSpPr>
        <p:spPr>
          <a:xfrm>
            <a:off x="2402413" y="1426293"/>
            <a:ext cx="2963907" cy="13504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9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2800" kern="1200" dirty="0" smtClean="0">
                <a:solidFill>
                  <a:schemeClr val="bg1"/>
                </a:solidFill>
              </a:rPr>
              <a:t>PROGRAMAS DE ESPECIALIZACION INTELIGENTE</a:t>
            </a:r>
            <a:endParaRPr lang="es-CL" sz="28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40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CuadroTexto"/>
          <p:cNvSpPr txBox="1"/>
          <p:nvPr/>
        </p:nvSpPr>
        <p:spPr>
          <a:xfrm>
            <a:off x="163136" y="208060"/>
            <a:ext cx="718935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Arial"/>
                <a:ea typeface="MS PGothic" charset="0"/>
                <a:cs typeface="Arial"/>
              </a:defRPr>
            </a:lvl1pPr>
          </a:lstStyle>
          <a:p>
            <a:r>
              <a:rPr lang="es-CL" dirty="0" smtClean="0"/>
              <a:t>La investigación</a:t>
            </a:r>
            <a:endParaRPr lang="es-CL" dirty="0"/>
          </a:p>
        </p:txBody>
      </p:sp>
      <p:sp>
        <p:nvSpPr>
          <p:cNvPr id="5" name="8 CuadroTexto"/>
          <p:cNvSpPr txBox="1"/>
          <p:nvPr/>
        </p:nvSpPr>
        <p:spPr>
          <a:xfrm>
            <a:off x="203809" y="1309824"/>
            <a:ext cx="7211728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Arial"/>
                <a:ea typeface="MS PGothic" charset="0"/>
                <a:cs typeface="Arial"/>
              </a:defRPr>
            </a:lvl1pPr>
          </a:lstStyle>
          <a:p>
            <a:pPr algn="just"/>
            <a:r>
              <a:rPr lang="es-CL" sz="1800" b="0" dirty="0" smtClean="0"/>
              <a:t>Surge la </a:t>
            </a:r>
            <a:r>
              <a:rPr lang="es-CL" sz="1800" dirty="0" smtClean="0"/>
              <a:t>oportunidad de </a:t>
            </a:r>
            <a:r>
              <a:rPr lang="es-CL" sz="1800" dirty="0"/>
              <a:t>estudiar </a:t>
            </a:r>
            <a:r>
              <a:rPr lang="es-CL" sz="1800" b="0" i="1" dirty="0" smtClean="0"/>
              <a:t>¿cómo </a:t>
            </a:r>
            <a:r>
              <a:rPr lang="es-CL" sz="1800" b="0" i="1" dirty="0"/>
              <a:t>se ve influenciada la competitividad de un cluster por las relaciones intracluster </a:t>
            </a:r>
            <a:r>
              <a:rPr lang="es-CL" sz="1800" b="0" i="1" dirty="0" smtClean="0"/>
              <a:t>de los actores que forman </a:t>
            </a:r>
            <a:r>
              <a:rPr lang="es-CL" sz="1800" b="0" i="1" dirty="0"/>
              <a:t>parte de </a:t>
            </a:r>
            <a:r>
              <a:rPr lang="es-CL" sz="1800" b="0" i="1" dirty="0" smtClean="0"/>
              <a:t>un cluster, en particular por la confianza interorganizacional.</a:t>
            </a:r>
            <a:endParaRPr lang="es-ES_tradnl" sz="1800" b="0" dirty="0"/>
          </a:p>
        </p:txBody>
      </p:sp>
      <p:pic>
        <p:nvPicPr>
          <p:cNvPr id="6" name="Imagen 1" descr="portada portal ppt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09" r="77223" b="18018"/>
          <a:stretch/>
        </p:blipFill>
        <p:spPr bwMode="auto">
          <a:xfrm>
            <a:off x="200207" y="2728305"/>
            <a:ext cx="2453593" cy="399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492752" y="2766115"/>
            <a:ext cx="522066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Arial"/>
                <a:ea typeface="MS PGothic" charset="0"/>
                <a:cs typeface="Arial"/>
              </a:rPr>
              <a:t>Y abordar la siguiente problemática:</a:t>
            </a:r>
          </a:p>
          <a:p>
            <a:pPr algn="just"/>
            <a:endParaRPr lang="es-ES" dirty="0" smtClean="0">
              <a:latin typeface="Arial"/>
              <a:ea typeface="MS PGothic" charset="0"/>
              <a:cs typeface="Arial"/>
            </a:endParaRPr>
          </a:p>
          <a:p>
            <a:pPr algn="ctr"/>
            <a:r>
              <a:rPr lang="es-ES" dirty="0" smtClean="0">
                <a:latin typeface="Arial"/>
                <a:ea typeface="MS PGothic" charset="0"/>
                <a:cs typeface="Arial"/>
              </a:rPr>
              <a:t>Desde </a:t>
            </a:r>
            <a:r>
              <a:rPr lang="es-ES" dirty="0">
                <a:latin typeface="Arial"/>
                <a:ea typeface="MS PGothic" charset="0"/>
                <a:cs typeface="Arial"/>
              </a:rPr>
              <a:t>sus inicios y en casi una década de tiempo, la política pública de desarrollo de </a:t>
            </a:r>
            <a:r>
              <a:rPr lang="es-ES" dirty="0" err="1">
                <a:latin typeface="Arial"/>
                <a:ea typeface="MS PGothic" charset="0"/>
                <a:cs typeface="Arial"/>
              </a:rPr>
              <a:t>clusters</a:t>
            </a:r>
            <a:r>
              <a:rPr lang="es-ES" dirty="0">
                <a:latin typeface="Arial"/>
                <a:ea typeface="MS PGothic" charset="0"/>
                <a:cs typeface="Arial"/>
              </a:rPr>
              <a:t> en Chile no ha sido exitosa en aumentar la competitividad del </a:t>
            </a:r>
            <a:r>
              <a:rPr lang="es-ES" dirty="0" smtClean="0">
                <a:latin typeface="Arial"/>
                <a:ea typeface="MS PGothic" charset="0"/>
                <a:cs typeface="Arial"/>
              </a:rPr>
              <a:t>país</a:t>
            </a:r>
            <a:endParaRPr lang="es-ES" dirty="0">
              <a:latin typeface="Arial"/>
              <a:ea typeface="MS PGothic" charset="0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24106" y="4998118"/>
            <a:ext cx="5048208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ES" sz="2400" b="1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Una de las razones podría ser la falta de confianza entre los actores que forman parte de un </a:t>
            </a:r>
            <a:r>
              <a:rPr lang="es-ES" sz="24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cluster</a:t>
            </a:r>
            <a:endParaRPr lang="es-ES" sz="2400" b="1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22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CuadroTexto"/>
          <p:cNvSpPr txBox="1"/>
          <p:nvPr/>
        </p:nvSpPr>
        <p:spPr>
          <a:xfrm>
            <a:off x="163136" y="208060"/>
            <a:ext cx="718935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Arial"/>
                <a:ea typeface="MS PGothic" charset="0"/>
                <a:cs typeface="Arial"/>
              </a:defRPr>
            </a:lvl1pPr>
          </a:lstStyle>
          <a:p>
            <a:r>
              <a:rPr lang="es-CL" dirty="0" smtClean="0"/>
              <a:t>La confianza</a:t>
            </a:r>
            <a:endParaRPr lang="es-CL" dirty="0"/>
          </a:p>
        </p:txBody>
      </p:sp>
      <p:sp>
        <p:nvSpPr>
          <p:cNvPr id="2" name="Rectángulo 1"/>
          <p:cNvSpPr/>
          <p:nvPr/>
        </p:nvSpPr>
        <p:spPr>
          <a:xfrm>
            <a:off x="123988" y="6462346"/>
            <a:ext cx="29362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dirty="0" err="1">
                <a:latin typeface="Arial"/>
                <a:cs typeface="Arial"/>
              </a:rPr>
              <a:t>World</a:t>
            </a:r>
            <a:r>
              <a:rPr lang="es-ES_tradnl" sz="1200" dirty="0">
                <a:latin typeface="Arial"/>
                <a:cs typeface="Arial"/>
              </a:rPr>
              <a:t> </a:t>
            </a:r>
            <a:r>
              <a:rPr lang="es-ES_tradnl" sz="1200" dirty="0" err="1">
                <a:latin typeface="Arial"/>
                <a:cs typeface="Arial"/>
              </a:rPr>
              <a:t>Competitiveness</a:t>
            </a:r>
            <a:r>
              <a:rPr lang="es-ES_tradnl" sz="1200" dirty="0">
                <a:latin typeface="Arial"/>
                <a:cs typeface="Arial"/>
              </a:rPr>
              <a:t> </a:t>
            </a:r>
            <a:r>
              <a:rPr lang="es-ES_tradnl" sz="1200" dirty="0" err="1">
                <a:latin typeface="Arial"/>
                <a:cs typeface="Arial"/>
              </a:rPr>
              <a:t>Yearbook</a:t>
            </a:r>
            <a:r>
              <a:rPr lang="es-ES_tradnl" sz="1200" dirty="0">
                <a:latin typeface="Arial"/>
                <a:cs typeface="Arial"/>
              </a:rPr>
              <a:t> (2009)</a:t>
            </a:r>
            <a:endParaRPr lang="es-CL" sz="1200" dirty="0">
              <a:latin typeface="Arial"/>
              <a:cs typeface="Arial"/>
            </a:endParaRPr>
          </a:p>
        </p:txBody>
      </p:sp>
      <p:pic>
        <p:nvPicPr>
          <p:cNvPr id="9" name="Imagen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t="30438" r="40009" b="17448"/>
          <a:stretch/>
        </p:blipFill>
        <p:spPr bwMode="auto">
          <a:xfrm>
            <a:off x="131780" y="859085"/>
            <a:ext cx="7283757" cy="54912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722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CuadroTexto"/>
          <p:cNvSpPr txBox="1"/>
          <p:nvPr/>
        </p:nvSpPr>
        <p:spPr>
          <a:xfrm>
            <a:off x="163136" y="208060"/>
            <a:ext cx="718935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Arial"/>
                <a:ea typeface="MS PGothic" charset="0"/>
                <a:cs typeface="Arial"/>
              </a:defRPr>
            </a:lvl1pPr>
          </a:lstStyle>
          <a:p>
            <a:r>
              <a:rPr lang="es-CL" dirty="0" smtClean="0"/>
              <a:t>La colaboración empresarial</a:t>
            </a:r>
            <a:endParaRPr lang="es-CL" dirty="0"/>
          </a:p>
        </p:txBody>
      </p:sp>
      <p:pic>
        <p:nvPicPr>
          <p:cNvPr id="12" name="Imagen 11"/>
          <p:cNvPicPr/>
          <p:nvPr/>
        </p:nvPicPr>
        <p:blipFill rotWithShape="1">
          <a:blip r:embed="rId2"/>
          <a:srcRect l="12715" t="38998" r="14237" b="22100"/>
          <a:stretch/>
        </p:blipFill>
        <p:spPr bwMode="auto">
          <a:xfrm>
            <a:off x="131754" y="1756150"/>
            <a:ext cx="7424881" cy="3742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116704" y="6456103"/>
            <a:ext cx="29362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dirty="0" err="1">
                <a:latin typeface="Arial"/>
                <a:cs typeface="Arial"/>
              </a:rPr>
              <a:t>World</a:t>
            </a:r>
            <a:r>
              <a:rPr lang="es-ES_tradnl" sz="1200" dirty="0">
                <a:latin typeface="Arial"/>
                <a:cs typeface="Arial"/>
              </a:rPr>
              <a:t> </a:t>
            </a:r>
            <a:r>
              <a:rPr lang="es-ES_tradnl" sz="1200" dirty="0" err="1">
                <a:latin typeface="Arial"/>
                <a:cs typeface="Arial"/>
              </a:rPr>
              <a:t>Competitiveness</a:t>
            </a:r>
            <a:r>
              <a:rPr lang="es-ES_tradnl" sz="1200" dirty="0">
                <a:latin typeface="Arial"/>
                <a:cs typeface="Arial"/>
              </a:rPr>
              <a:t> </a:t>
            </a:r>
            <a:r>
              <a:rPr lang="es-ES_tradnl" sz="1200" dirty="0" err="1">
                <a:latin typeface="Arial"/>
                <a:cs typeface="Arial"/>
              </a:rPr>
              <a:t>Yearbook</a:t>
            </a:r>
            <a:r>
              <a:rPr lang="es-ES_tradnl" sz="1200" dirty="0">
                <a:latin typeface="Arial"/>
                <a:cs typeface="Arial"/>
              </a:rPr>
              <a:t> (2009)</a:t>
            </a:r>
            <a:endParaRPr lang="es-CL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9867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CuadroTexto"/>
          <p:cNvSpPr txBox="1"/>
          <p:nvPr/>
        </p:nvSpPr>
        <p:spPr>
          <a:xfrm>
            <a:off x="74232" y="208060"/>
            <a:ext cx="750766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Arial"/>
                <a:ea typeface="MS PGothic" charset="0"/>
                <a:cs typeface="Arial"/>
              </a:defRPr>
            </a:lvl1pPr>
          </a:lstStyle>
          <a:p>
            <a:r>
              <a:rPr lang="es-CL" dirty="0" smtClean="0"/>
              <a:t>¿Clusters vitivinícolas en Chile?</a:t>
            </a:r>
            <a:endParaRPr lang="es-CL" dirty="0"/>
          </a:p>
        </p:txBody>
      </p:sp>
      <p:grpSp>
        <p:nvGrpSpPr>
          <p:cNvPr id="2" name="Agrupar 1"/>
          <p:cNvGrpSpPr/>
          <p:nvPr/>
        </p:nvGrpSpPr>
        <p:grpSpPr>
          <a:xfrm>
            <a:off x="51077" y="1084091"/>
            <a:ext cx="7489881" cy="5360351"/>
            <a:chOff x="51077" y="1084091"/>
            <a:chExt cx="8491194" cy="5634211"/>
          </a:xfrm>
        </p:grpSpPr>
        <p:pic>
          <p:nvPicPr>
            <p:cNvPr id="12" name="Imagen 11" descr="24804603-stamp-or-label-with-words-chilean-wine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5650" y="2107456"/>
              <a:ext cx="4416400" cy="4377144"/>
            </a:xfrm>
            <a:prstGeom prst="rect">
              <a:avLst/>
            </a:prstGeom>
          </p:spPr>
        </p:pic>
        <p:grpSp>
          <p:nvGrpSpPr>
            <p:cNvPr id="14" name="Agrupar 13"/>
            <p:cNvGrpSpPr/>
            <p:nvPr/>
          </p:nvGrpSpPr>
          <p:grpSpPr>
            <a:xfrm>
              <a:off x="51077" y="5363991"/>
              <a:ext cx="2196642" cy="1354311"/>
              <a:chOff x="783562" y="1797438"/>
              <a:chExt cx="1167942" cy="869619"/>
            </a:xfrm>
          </p:grpSpPr>
          <p:sp>
            <p:nvSpPr>
              <p:cNvPr id="15" name="Elipse 14"/>
              <p:cNvSpPr/>
              <p:nvPr/>
            </p:nvSpPr>
            <p:spPr>
              <a:xfrm>
                <a:off x="783562" y="1797438"/>
                <a:ext cx="1167942" cy="869619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Elipse 4"/>
              <p:cNvSpPr/>
              <p:nvPr/>
            </p:nvSpPr>
            <p:spPr>
              <a:xfrm>
                <a:off x="878878" y="1924791"/>
                <a:ext cx="942097" cy="6149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L" dirty="0" smtClean="0"/>
                  <a:t>UNIVERSIDADES</a:t>
                </a:r>
                <a:endParaRPr lang="es-CL" kern="1200" dirty="0"/>
              </a:p>
            </p:txBody>
          </p:sp>
        </p:grpSp>
        <p:grpSp>
          <p:nvGrpSpPr>
            <p:cNvPr id="17" name="Agrupar 16"/>
            <p:cNvGrpSpPr/>
            <p:nvPr/>
          </p:nvGrpSpPr>
          <p:grpSpPr>
            <a:xfrm>
              <a:off x="6345629" y="5325891"/>
              <a:ext cx="2196642" cy="1354311"/>
              <a:chOff x="783562" y="1797438"/>
              <a:chExt cx="1167942" cy="869619"/>
            </a:xfrm>
          </p:grpSpPr>
          <p:sp>
            <p:nvSpPr>
              <p:cNvPr id="18" name="Elipse 17"/>
              <p:cNvSpPr/>
              <p:nvPr/>
            </p:nvSpPr>
            <p:spPr>
              <a:xfrm>
                <a:off x="783562" y="1797438"/>
                <a:ext cx="1167942" cy="869619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Elipse 4"/>
              <p:cNvSpPr/>
              <p:nvPr/>
            </p:nvSpPr>
            <p:spPr>
              <a:xfrm>
                <a:off x="878878" y="1924791"/>
                <a:ext cx="1015352" cy="6149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L" dirty="0" smtClean="0"/>
                  <a:t>GOBIERNO</a:t>
                </a:r>
                <a:endParaRPr lang="es-CL" kern="1200" dirty="0"/>
              </a:p>
            </p:txBody>
          </p:sp>
        </p:grpSp>
        <p:grpSp>
          <p:nvGrpSpPr>
            <p:cNvPr id="20" name="Agrupar 19"/>
            <p:cNvGrpSpPr/>
            <p:nvPr/>
          </p:nvGrpSpPr>
          <p:grpSpPr>
            <a:xfrm>
              <a:off x="3111777" y="1084091"/>
              <a:ext cx="2196642" cy="1354311"/>
              <a:chOff x="783562" y="1797438"/>
              <a:chExt cx="1167942" cy="869619"/>
            </a:xfrm>
          </p:grpSpPr>
          <p:sp>
            <p:nvSpPr>
              <p:cNvPr id="21" name="Elipse 20"/>
              <p:cNvSpPr/>
              <p:nvPr/>
            </p:nvSpPr>
            <p:spPr>
              <a:xfrm>
                <a:off x="783562" y="1797438"/>
                <a:ext cx="1167942" cy="869619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Elipse 4"/>
              <p:cNvSpPr/>
              <p:nvPr/>
            </p:nvSpPr>
            <p:spPr>
              <a:xfrm>
                <a:off x="878878" y="1924791"/>
                <a:ext cx="999375" cy="6149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L" dirty="0" smtClean="0"/>
                  <a:t>EMPRESAS</a:t>
                </a:r>
                <a:endParaRPr lang="es-CL" kern="1200" dirty="0"/>
              </a:p>
            </p:txBody>
          </p:sp>
        </p:grpSp>
        <p:cxnSp>
          <p:nvCxnSpPr>
            <p:cNvPr id="5" name="Conector recto de flecha 4"/>
            <p:cNvCxnSpPr>
              <a:stCxn id="15" idx="0"/>
              <a:endCxn id="21" idx="2"/>
            </p:cNvCxnSpPr>
            <p:nvPr/>
          </p:nvCxnSpPr>
          <p:spPr>
            <a:xfrm flipV="1">
              <a:off x="1149402" y="1761248"/>
              <a:ext cx="1962379" cy="360274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de flecha 22"/>
            <p:cNvCxnSpPr/>
            <p:nvPr/>
          </p:nvCxnSpPr>
          <p:spPr>
            <a:xfrm>
              <a:off x="2222319" y="6129000"/>
              <a:ext cx="412331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de flecha 27"/>
            <p:cNvCxnSpPr>
              <a:stCxn id="18" idx="0"/>
            </p:cNvCxnSpPr>
            <p:nvPr/>
          </p:nvCxnSpPr>
          <p:spPr>
            <a:xfrm flipH="1" flipV="1">
              <a:off x="5308423" y="1761247"/>
              <a:ext cx="2135531" cy="356464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143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553" y="1207347"/>
            <a:ext cx="699224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charset="2"/>
              <a:buChar char="§"/>
            </a:pPr>
            <a:r>
              <a:rPr lang="es-ES" dirty="0" smtClean="0">
                <a:latin typeface="Arial"/>
                <a:cs typeface="Arial"/>
              </a:rPr>
              <a:t>Un elemento común del </a:t>
            </a:r>
            <a:r>
              <a:rPr lang="es-ES" dirty="0">
                <a:latin typeface="Arial"/>
                <a:cs typeface="Arial"/>
              </a:rPr>
              <a:t>ingreso </a:t>
            </a:r>
            <a:r>
              <a:rPr lang="es-ES" dirty="0" smtClean="0">
                <a:latin typeface="Arial"/>
                <a:cs typeface="Arial"/>
              </a:rPr>
              <a:t>de países </a:t>
            </a:r>
            <a:r>
              <a:rPr lang="es-ES" dirty="0">
                <a:latin typeface="Arial"/>
                <a:cs typeface="Arial"/>
              </a:rPr>
              <a:t>del </a:t>
            </a:r>
            <a:r>
              <a:rPr lang="es-ES" dirty="0" smtClean="0">
                <a:latin typeface="Arial"/>
                <a:cs typeface="Arial"/>
              </a:rPr>
              <a:t>“Nuevo Mundo</a:t>
            </a:r>
            <a:r>
              <a:rPr lang="es-ES" dirty="0">
                <a:latin typeface="Arial"/>
                <a:cs typeface="Arial"/>
              </a:rPr>
              <a:t>” en la industria del </a:t>
            </a:r>
            <a:r>
              <a:rPr lang="es-ES" dirty="0" smtClean="0">
                <a:latin typeface="Arial"/>
                <a:cs typeface="Arial"/>
              </a:rPr>
              <a:t>vino, fue </a:t>
            </a:r>
            <a:r>
              <a:rPr lang="es-ES" dirty="0">
                <a:latin typeface="Arial"/>
                <a:cs typeface="Arial"/>
              </a:rPr>
              <a:t>el desarrollo de mecanismos institucionales y de organización entre productores, organismos </a:t>
            </a:r>
            <a:r>
              <a:rPr lang="es-ES" dirty="0" smtClean="0">
                <a:latin typeface="Arial"/>
                <a:cs typeface="Arial"/>
              </a:rPr>
              <a:t>públicos y universidades, para </a:t>
            </a:r>
            <a:r>
              <a:rPr lang="es-ES" dirty="0">
                <a:latin typeface="Arial"/>
                <a:cs typeface="Arial"/>
              </a:rPr>
              <a:t>generar </a:t>
            </a:r>
            <a:r>
              <a:rPr lang="es-ES" dirty="0" smtClean="0">
                <a:latin typeface="Arial"/>
                <a:cs typeface="Arial"/>
              </a:rPr>
              <a:t>conocimiento </a:t>
            </a:r>
            <a:r>
              <a:rPr lang="es-ES" dirty="0">
                <a:latin typeface="Arial"/>
                <a:cs typeface="Arial"/>
              </a:rPr>
              <a:t>a nivel colectivo (Smith, 2007).  </a:t>
            </a:r>
          </a:p>
          <a:p>
            <a:pPr marL="285750" indent="-285750" algn="just">
              <a:buFont typeface="Wingdings" charset="2"/>
              <a:buChar char="§"/>
            </a:pPr>
            <a:endParaRPr lang="es-ES_tradnl" dirty="0" smtClean="0">
              <a:latin typeface="Arial"/>
              <a:cs typeface="Arial"/>
            </a:endParaRPr>
          </a:p>
          <a:p>
            <a:pPr marL="285750" indent="-285750" algn="just">
              <a:buFont typeface="Wingdings" charset="2"/>
              <a:buChar char="§"/>
            </a:pPr>
            <a:r>
              <a:rPr lang="es-ES_tradnl" dirty="0" smtClean="0">
                <a:latin typeface="Arial"/>
                <a:cs typeface="Arial"/>
              </a:rPr>
              <a:t>El mejoramiento </a:t>
            </a:r>
            <a:r>
              <a:rPr lang="es-ES_tradnl" dirty="0">
                <a:latin typeface="Arial"/>
                <a:cs typeface="Arial"/>
              </a:rPr>
              <a:t>de la producción de vinos en </a:t>
            </a:r>
            <a:r>
              <a:rPr lang="es-ES_tradnl" dirty="0" smtClean="0">
                <a:latin typeface="Arial"/>
                <a:cs typeface="Arial"/>
              </a:rPr>
              <a:t>Mendoza (Argentina), </a:t>
            </a:r>
            <a:r>
              <a:rPr lang="es-ES_tradnl" dirty="0">
                <a:latin typeface="Arial"/>
                <a:cs typeface="Arial"/>
              </a:rPr>
              <a:t>se debe </a:t>
            </a:r>
            <a:r>
              <a:rPr lang="es-ES_tradnl" dirty="0" smtClean="0">
                <a:latin typeface="Arial"/>
                <a:cs typeface="Arial"/>
              </a:rPr>
              <a:t>a </a:t>
            </a:r>
            <a:r>
              <a:rPr lang="es-ES_tradnl" dirty="0">
                <a:latin typeface="Arial"/>
                <a:cs typeface="Arial"/>
              </a:rPr>
              <a:t>la creación de </a:t>
            </a:r>
            <a:r>
              <a:rPr lang="es-ES_tradnl" dirty="0" smtClean="0">
                <a:latin typeface="Arial"/>
                <a:cs typeface="Arial"/>
              </a:rPr>
              <a:t>asociaciones público</a:t>
            </a:r>
            <a:r>
              <a:rPr lang="es-ES_tradnl" dirty="0">
                <a:latin typeface="Arial"/>
                <a:cs typeface="Arial"/>
              </a:rPr>
              <a:t>-</a:t>
            </a:r>
            <a:r>
              <a:rPr lang="es-ES_tradnl" dirty="0" smtClean="0">
                <a:latin typeface="Arial"/>
                <a:cs typeface="Arial"/>
              </a:rPr>
              <a:t>privadas, donde los actores superaron </a:t>
            </a:r>
            <a:r>
              <a:rPr lang="es-ES_tradnl" dirty="0">
                <a:latin typeface="Arial"/>
                <a:cs typeface="Arial"/>
              </a:rPr>
              <a:t>fallas de coordinación y </a:t>
            </a:r>
            <a:r>
              <a:rPr lang="es-ES_tradnl" dirty="0" smtClean="0">
                <a:latin typeface="Arial"/>
                <a:cs typeface="Arial"/>
              </a:rPr>
              <a:t>trabajaron </a:t>
            </a:r>
            <a:r>
              <a:rPr lang="es-ES_tradnl" dirty="0">
                <a:latin typeface="Arial"/>
                <a:cs typeface="Arial"/>
              </a:rPr>
              <a:t>asociativamente </a:t>
            </a:r>
            <a:r>
              <a:rPr lang="es-ES" dirty="0" smtClean="0">
                <a:latin typeface="Arial"/>
                <a:cs typeface="Arial"/>
              </a:rPr>
              <a:t>(</a:t>
            </a:r>
            <a:r>
              <a:rPr lang="es-ES" dirty="0" err="1" smtClean="0">
                <a:latin typeface="Arial"/>
                <a:cs typeface="Arial"/>
              </a:rPr>
              <a:t>MDermott</a:t>
            </a:r>
            <a:r>
              <a:rPr lang="es-ES" dirty="0">
                <a:latin typeface="Arial"/>
                <a:cs typeface="Arial"/>
              </a:rPr>
              <a:t>, </a:t>
            </a:r>
            <a:r>
              <a:rPr lang="es-ES" dirty="0" err="1">
                <a:latin typeface="Arial"/>
                <a:cs typeface="Arial"/>
              </a:rPr>
              <a:t>Corredoira</a:t>
            </a:r>
            <a:r>
              <a:rPr lang="es-ES" dirty="0">
                <a:latin typeface="Arial"/>
                <a:cs typeface="Arial"/>
              </a:rPr>
              <a:t> y </a:t>
            </a:r>
            <a:r>
              <a:rPr lang="es-ES" dirty="0" err="1" smtClean="0">
                <a:latin typeface="Arial"/>
                <a:cs typeface="Arial"/>
              </a:rPr>
              <a:t>Kruse</a:t>
            </a:r>
            <a:r>
              <a:rPr lang="es-ES" dirty="0" smtClean="0">
                <a:latin typeface="Arial"/>
                <a:cs typeface="Arial"/>
              </a:rPr>
              <a:t>, 2007).</a:t>
            </a:r>
          </a:p>
          <a:p>
            <a:pPr marL="285750" indent="-285750" algn="just">
              <a:buFont typeface="Wingdings" charset="2"/>
              <a:buChar char="§"/>
            </a:pPr>
            <a:endParaRPr lang="es-ES" dirty="0">
              <a:latin typeface="Arial"/>
              <a:cs typeface="Arial"/>
            </a:endParaRPr>
          </a:p>
          <a:p>
            <a:pPr marL="285750" indent="-285750" algn="just"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En la </a:t>
            </a:r>
            <a:r>
              <a:rPr lang="en-US" dirty="0" err="1">
                <a:latin typeface="Arial"/>
                <a:cs typeface="Arial"/>
              </a:rPr>
              <a:t>industria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vitivinícola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chilena</a:t>
            </a:r>
            <a:r>
              <a:rPr lang="en-US" dirty="0" smtClean="0">
                <a:latin typeface="Arial"/>
                <a:cs typeface="Arial"/>
              </a:rPr>
              <a:t>, los </a:t>
            </a:r>
            <a:r>
              <a:rPr lang="en-US" dirty="0" err="1" smtClean="0">
                <a:latin typeface="Arial"/>
                <a:cs typeface="Arial"/>
              </a:rPr>
              <a:t>empresarios</a:t>
            </a:r>
            <a:r>
              <a:rPr lang="en-US" dirty="0" smtClean="0">
                <a:latin typeface="Arial"/>
                <a:cs typeface="Arial"/>
              </a:rPr>
              <a:t> no </a:t>
            </a:r>
            <a:r>
              <a:rPr lang="en-US" dirty="0" err="1" smtClean="0">
                <a:latin typeface="Arial"/>
                <a:cs typeface="Arial"/>
              </a:rPr>
              <a:t>facilitan</a:t>
            </a:r>
            <a:r>
              <a:rPr lang="en-US" dirty="0" smtClean="0">
                <a:latin typeface="Arial"/>
                <a:cs typeface="Arial"/>
              </a:rPr>
              <a:t> la </a:t>
            </a:r>
            <a:r>
              <a:rPr lang="en-US" dirty="0" err="1" smtClean="0">
                <a:latin typeface="Arial"/>
                <a:cs typeface="Arial"/>
              </a:rPr>
              <a:t>coordinación</a:t>
            </a:r>
            <a:r>
              <a:rPr lang="en-US" dirty="0" smtClean="0">
                <a:latin typeface="Arial"/>
                <a:cs typeface="Arial"/>
              </a:rPr>
              <a:t> de </a:t>
            </a:r>
            <a:r>
              <a:rPr lang="en-US" dirty="0" err="1" smtClean="0">
                <a:latin typeface="Arial"/>
                <a:cs typeface="Arial"/>
              </a:rPr>
              <a:t>acciones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colectivas</a:t>
            </a:r>
            <a:r>
              <a:rPr lang="en-US" dirty="0" smtClean="0">
                <a:latin typeface="Arial"/>
                <a:cs typeface="Arial"/>
              </a:rPr>
              <a:t> (</a:t>
            </a:r>
            <a:r>
              <a:rPr lang="en-US" dirty="0" err="1">
                <a:latin typeface="Arial"/>
                <a:cs typeface="Arial"/>
              </a:rPr>
              <a:t>Visser</a:t>
            </a:r>
            <a:r>
              <a:rPr lang="en-US" dirty="0">
                <a:latin typeface="Arial"/>
                <a:cs typeface="Arial"/>
              </a:rPr>
              <a:t>, 2004</a:t>
            </a:r>
            <a:r>
              <a:rPr lang="en-US" dirty="0" smtClean="0">
                <a:latin typeface="Arial"/>
                <a:cs typeface="Arial"/>
              </a:rPr>
              <a:t>). </a:t>
            </a:r>
            <a:r>
              <a:rPr lang="en-US" dirty="0" err="1" smtClean="0">
                <a:latin typeface="Arial"/>
                <a:cs typeface="Arial"/>
              </a:rPr>
              <a:t>Además</a:t>
            </a:r>
            <a:r>
              <a:rPr lang="en-US" dirty="0" smtClean="0">
                <a:latin typeface="Arial"/>
                <a:cs typeface="Arial"/>
              </a:rPr>
              <a:t> no </a:t>
            </a:r>
            <a:r>
              <a:rPr lang="en-US" dirty="0" err="1" smtClean="0">
                <a:latin typeface="Arial"/>
                <a:cs typeface="Arial"/>
              </a:rPr>
              <a:t>visualizan</a:t>
            </a:r>
            <a:r>
              <a:rPr lang="en-US" dirty="0" smtClean="0">
                <a:latin typeface="Arial"/>
                <a:cs typeface="Arial"/>
              </a:rPr>
              <a:t> los </a:t>
            </a:r>
            <a:r>
              <a:rPr lang="en-US" dirty="0" err="1" smtClean="0">
                <a:latin typeface="Arial"/>
                <a:cs typeface="Arial"/>
              </a:rPr>
              <a:t>beneficios</a:t>
            </a:r>
            <a:r>
              <a:rPr lang="en-US" dirty="0" smtClean="0">
                <a:latin typeface="Arial"/>
                <a:cs typeface="Arial"/>
              </a:rPr>
              <a:t> de la </a:t>
            </a:r>
            <a:r>
              <a:rPr lang="en-US" dirty="0" err="1" smtClean="0">
                <a:latin typeface="Arial"/>
                <a:cs typeface="Arial"/>
              </a:rPr>
              <a:t>colaboración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interempresarial</a:t>
            </a:r>
            <a:r>
              <a:rPr lang="en-US" dirty="0" smtClean="0">
                <a:latin typeface="Arial"/>
                <a:cs typeface="Arial"/>
              </a:rPr>
              <a:t> y se </a:t>
            </a:r>
            <a:r>
              <a:rPr lang="en-US" dirty="0" err="1" smtClean="0">
                <a:latin typeface="Arial"/>
                <a:cs typeface="Arial"/>
              </a:rPr>
              <a:t>enfocan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sólo</a:t>
            </a:r>
            <a:r>
              <a:rPr lang="en-US" dirty="0" smtClean="0">
                <a:latin typeface="Arial"/>
                <a:cs typeface="Arial"/>
              </a:rPr>
              <a:t> en </a:t>
            </a:r>
            <a:r>
              <a:rPr lang="en-US" dirty="0" err="1" smtClean="0">
                <a:latin typeface="Arial"/>
                <a:cs typeface="Arial"/>
              </a:rPr>
              <a:t>competir</a:t>
            </a:r>
            <a:r>
              <a:rPr lang="en-US" dirty="0" smtClean="0">
                <a:latin typeface="Arial"/>
                <a:cs typeface="Arial"/>
              </a:rPr>
              <a:t> (</a:t>
            </a:r>
            <a:r>
              <a:rPr lang="en-US" dirty="0" err="1">
                <a:latin typeface="Arial"/>
                <a:cs typeface="Arial"/>
              </a:rPr>
              <a:t>Hojman</a:t>
            </a:r>
            <a:r>
              <a:rPr lang="en-US" dirty="0">
                <a:latin typeface="Arial"/>
                <a:cs typeface="Arial"/>
              </a:rPr>
              <a:t>, 2005). </a:t>
            </a:r>
            <a:r>
              <a:rPr lang="es-ES_tradnl" dirty="0">
                <a:latin typeface="Arial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8 CuadroTexto"/>
          <p:cNvSpPr txBox="1"/>
          <p:nvPr/>
        </p:nvSpPr>
        <p:spPr>
          <a:xfrm>
            <a:off x="74232" y="208060"/>
            <a:ext cx="750766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Arial"/>
                <a:ea typeface="MS PGothic" charset="0"/>
                <a:cs typeface="Arial"/>
              </a:defRPr>
            </a:lvl1pPr>
          </a:lstStyle>
          <a:p>
            <a:r>
              <a:rPr lang="es-CL" dirty="0" smtClean="0"/>
              <a:t>¿Clusters vitivinícolas en Chile?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64605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6626</TotalTime>
  <Words>1368</Words>
  <Application>Microsoft Macintosh PowerPoint</Application>
  <PresentationFormat>Presentación en pantalla (4:3)</PresentationFormat>
  <Paragraphs>139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Nelson Ruiz</dc:creator>
  <cp:lastModifiedBy>Etienne Choupay</cp:lastModifiedBy>
  <cp:revision>44</cp:revision>
  <dcterms:created xsi:type="dcterms:W3CDTF">2015-05-15T14:14:05Z</dcterms:created>
  <dcterms:modified xsi:type="dcterms:W3CDTF">2015-06-13T02:46:37Z</dcterms:modified>
</cp:coreProperties>
</file>